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5"/>
  </p:handoutMasterIdLst>
  <p:sldIdLst>
    <p:sldId id="256" r:id="rId2"/>
    <p:sldId id="257" r:id="rId3"/>
    <p:sldId id="268" r:id="rId4"/>
    <p:sldId id="258" r:id="rId5"/>
    <p:sldId id="267" r:id="rId6"/>
    <p:sldId id="269" r:id="rId7"/>
    <p:sldId id="270" r:id="rId8"/>
    <p:sldId id="260" r:id="rId9"/>
    <p:sldId id="261" r:id="rId10"/>
    <p:sldId id="263" r:id="rId11"/>
    <p:sldId id="264" r:id="rId12"/>
    <p:sldId id="265" r:id="rId13"/>
    <p:sldId id="266" r:id="rId14"/>
  </p:sldIdLst>
  <p:sldSz cx="9144000" cy="6858000" type="screen4x3"/>
  <p:notesSz cx="6735763" cy="9799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66" d="100"/>
          <a:sy n="66" d="100"/>
        </p:scale>
        <p:origin x="-1494" y="-144"/>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9413" cy="4905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14763" y="0"/>
            <a:ext cx="2919412" cy="490538"/>
          </a:xfrm>
          <a:prstGeom prst="rect">
            <a:avLst/>
          </a:prstGeom>
        </p:spPr>
        <p:txBody>
          <a:bodyPr vert="horz" lIns="91440" tIns="45720" rIns="91440" bIns="45720" rtlCol="0"/>
          <a:lstStyle>
            <a:lvl1pPr algn="r">
              <a:defRPr sz="1200"/>
            </a:lvl1pPr>
          </a:lstStyle>
          <a:p>
            <a:fld id="{48AC0B42-0ED9-4F0D-8923-B0EF69C9ACE6}" type="datetimeFigureOut">
              <a:rPr lang="en-US" smtClean="0"/>
              <a:pPr/>
              <a:t>14-Jan-20</a:t>
            </a:fld>
            <a:endParaRPr lang="en-US"/>
          </a:p>
        </p:txBody>
      </p:sp>
      <p:sp>
        <p:nvSpPr>
          <p:cNvPr id="4" name="Footer Placeholder 3"/>
          <p:cNvSpPr>
            <a:spLocks noGrp="1"/>
          </p:cNvSpPr>
          <p:nvPr>
            <p:ph type="ftr" sz="quarter" idx="2"/>
          </p:nvPr>
        </p:nvSpPr>
        <p:spPr>
          <a:xfrm>
            <a:off x="0" y="9307513"/>
            <a:ext cx="2919413" cy="49053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14763" y="9307513"/>
            <a:ext cx="2919412" cy="490537"/>
          </a:xfrm>
          <a:prstGeom prst="rect">
            <a:avLst/>
          </a:prstGeom>
        </p:spPr>
        <p:txBody>
          <a:bodyPr vert="horz" lIns="91440" tIns="45720" rIns="91440" bIns="45720" rtlCol="0" anchor="b"/>
          <a:lstStyle>
            <a:lvl1pPr algn="r">
              <a:defRPr sz="1200"/>
            </a:lvl1pPr>
          </a:lstStyle>
          <a:p>
            <a:fld id="{E61C51C5-27B6-4D22-A9C2-997F8E74F16D}"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32095840-3FA0-4D73-88E4-9F9C4A9E823D}" type="datetimeFigureOut">
              <a:rPr lang="en-US" smtClean="0"/>
              <a:pPr/>
              <a:t>14-Jan-20</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FD97E5CA-EAFB-4F7D-9477-CC9A73FDA396}" type="slidenum">
              <a:rPr lang="en-US" smtClean="0"/>
              <a:pPr/>
              <a:t>‹#›</a:t>
            </a:fld>
            <a:endParaRPr lang="en-US"/>
          </a:p>
        </p:txBody>
      </p:sp>
    </p:spTree>
    <p:extLst>
      <p:ext uri="{BB962C8B-B14F-4D97-AF65-F5344CB8AC3E}">
        <p14:creationId xmlns="" xmlns:p14="http://schemas.microsoft.com/office/powerpoint/2010/main" val="12228437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32095840-3FA0-4D73-88E4-9F9C4A9E823D}" type="datetimeFigureOut">
              <a:rPr lang="en-US" smtClean="0"/>
              <a:pPr/>
              <a:t>14-Jan-20</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FD97E5CA-EAFB-4F7D-9477-CC9A73FDA396}" type="slidenum">
              <a:rPr lang="en-US" smtClean="0"/>
              <a:pPr/>
              <a:t>‹#›</a:t>
            </a:fld>
            <a:endParaRPr lang="en-US"/>
          </a:p>
        </p:txBody>
      </p:sp>
    </p:spTree>
    <p:extLst>
      <p:ext uri="{BB962C8B-B14F-4D97-AF65-F5344CB8AC3E}">
        <p14:creationId xmlns="" xmlns:p14="http://schemas.microsoft.com/office/powerpoint/2010/main" val="5234553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32095840-3FA0-4D73-88E4-9F9C4A9E823D}" type="datetimeFigureOut">
              <a:rPr lang="en-US" smtClean="0"/>
              <a:pPr/>
              <a:t>14-Jan-20</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FD97E5CA-EAFB-4F7D-9477-CC9A73FDA396}" type="slidenum">
              <a:rPr lang="en-US" smtClean="0"/>
              <a:pPr/>
              <a:t>‹#›</a:t>
            </a:fld>
            <a:endParaRPr lang="en-US"/>
          </a:p>
        </p:txBody>
      </p:sp>
    </p:spTree>
    <p:extLst>
      <p:ext uri="{BB962C8B-B14F-4D97-AF65-F5344CB8AC3E}">
        <p14:creationId xmlns="" xmlns:p14="http://schemas.microsoft.com/office/powerpoint/2010/main" val="15078008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32095840-3FA0-4D73-88E4-9F9C4A9E823D}" type="datetimeFigureOut">
              <a:rPr lang="en-US" smtClean="0"/>
              <a:pPr/>
              <a:t>14-Jan-20</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FD97E5CA-EAFB-4F7D-9477-CC9A73FDA396}" type="slidenum">
              <a:rPr lang="en-US" smtClean="0"/>
              <a:pPr/>
              <a:t>‹#›</a:t>
            </a:fld>
            <a:endParaRPr lang="en-US"/>
          </a:p>
        </p:txBody>
      </p:sp>
    </p:spTree>
    <p:extLst>
      <p:ext uri="{BB962C8B-B14F-4D97-AF65-F5344CB8AC3E}">
        <p14:creationId xmlns="" xmlns:p14="http://schemas.microsoft.com/office/powerpoint/2010/main" val="23502307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32095840-3FA0-4D73-88E4-9F9C4A9E823D}" type="datetimeFigureOut">
              <a:rPr lang="en-US" smtClean="0"/>
              <a:pPr/>
              <a:t>14-Jan-20</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FD97E5CA-EAFB-4F7D-9477-CC9A73FDA396}" type="slidenum">
              <a:rPr lang="en-US" smtClean="0"/>
              <a:pPr/>
              <a:t>‹#›</a:t>
            </a:fld>
            <a:endParaRPr lang="en-US"/>
          </a:p>
        </p:txBody>
      </p:sp>
    </p:spTree>
    <p:extLst>
      <p:ext uri="{BB962C8B-B14F-4D97-AF65-F5344CB8AC3E}">
        <p14:creationId xmlns="" xmlns:p14="http://schemas.microsoft.com/office/powerpoint/2010/main" val="38486421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32095840-3FA0-4D73-88E4-9F9C4A9E823D}" type="datetimeFigureOut">
              <a:rPr lang="en-US" smtClean="0"/>
              <a:pPr/>
              <a:t>14-Jan-20</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FD97E5CA-EAFB-4F7D-9477-CC9A73FDA396}" type="slidenum">
              <a:rPr lang="en-US" smtClean="0"/>
              <a:pPr/>
              <a:t>‹#›</a:t>
            </a:fld>
            <a:endParaRPr lang="en-US"/>
          </a:p>
        </p:txBody>
      </p:sp>
    </p:spTree>
    <p:extLst>
      <p:ext uri="{BB962C8B-B14F-4D97-AF65-F5344CB8AC3E}">
        <p14:creationId xmlns="" xmlns:p14="http://schemas.microsoft.com/office/powerpoint/2010/main" val="38891169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32095840-3FA0-4D73-88E4-9F9C4A9E823D}" type="datetimeFigureOut">
              <a:rPr lang="en-US" smtClean="0"/>
              <a:pPr/>
              <a:t>14-Jan-20</a:t>
            </a:fld>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p>
        </p:txBody>
      </p:sp>
      <p:sp>
        <p:nvSpPr>
          <p:cNvPr id="9" name="Slide Number Placeholder 8"/>
          <p:cNvSpPr>
            <a:spLocks noGrp="1"/>
          </p:cNvSpPr>
          <p:nvPr>
            <p:ph type="sldNum" sz="quarter" idx="12"/>
          </p:nvPr>
        </p:nvSpPr>
        <p:spPr/>
        <p:txBody>
          <a:bodyPr/>
          <a:lstStyle/>
          <a:p>
            <a:fld id="{FD97E5CA-EAFB-4F7D-9477-CC9A73FDA396}" type="slidenum">
              <a:rPr lang="en-US" smtClean="0"/>
              <a:pPr/>
              <a:t>‹#›</a:t>
            </a:fld>
            <a:endParaRPr lang="en-US"/>
          </a:p>
        </p:txBody>
      </p:sp>
    </p:spTree>
    <p:extLst>
      <p:ext uri="{BB962C8B-B14F-4D97-AF65-F5344CB8AC3E}">
        <p14:creationId xmlns="" xmlns:p14="http://schemas.microsoft.com/office/powerpoint/2010/main" val="4569661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32095840-3FA0-4D73-88E4-9F9C4A9E823D}" type="datetimeFigureOut">
              <a:rPr lang="en-US" smtClean="0"/>
              <a:pPr/>
              <a:t>14-Jan-20</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p:txBody>
          <a:bodyPr/>
          <a:lstStyle/>
          <a:p>
            <a:fld id="{FD97E5CA-EAFB-4F7D-9477-CC9A73FDA396}" type="slidenum">
              <a:rPr lang="en-US" smtClean="0"/>
              <a:pPr/>
              <a:t>‹#›</a:t>
            </a:fld>
            <a:endParaRPr lang="en-US"/>
          </a:p>
        </p:txBody>
      </p:sp>
    </p:spTree>
    <p:extLst>
      <p:ext uri="{BB962C8B-B14F-4D97-AF65-F5344CB8AC3E}">
        <p14:creationId xmlns="" xmlns:p14="http://schemas.microsoft.com/office/powerpoint/2010/main" val="38854305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32095840-3FA0-4D73-88E4-9F9C4A9E823D}" type="datetimeFigureOut">
              <a:rPr lang="en-US" smtClean="0"/>
              <a:pPr/>
              <a:t>14-Jan-20</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p:txBody>
          <a:bodyPr/>
          <a:lstStyle/>
          <a:p>
            <a:fld id="{FD97E5CA-EAFB-4F7D-9477-CC9A73FDA396}" type="slidenum">
              <a:rPr lang="en-US" smtClean="0"/>
              <a:pPr/>
              <a:t>‹#›</a:t>
            </a:fld>
            <a:endParaRPr lang="en-US"/>
          </a:p>
        </p:txBody>
      </p:sp>
    </p:spTree>
    <p:extLst>
      <p:ext uri="{BB962C8B-B14F-4D97-AF65-F5344CB8AC3E}">
        <p14:creationId xmlns="" xmlns:p14="http://schemas.microsoft.com/office/powerpoint/2010/main" val="10390781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32095840-3FA0-4D73-88E4-9F9C4A9E823D}" type="datetimeFigureOut">
              <a:rPr lang="en-US" smtClean="0"/>
              <a:pPr/>
              <a:t>14-Jan-20</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FD97E5CA-EAFB-4F7D-9477-CC9A73FDA396}" type="slidenum">
              <a:rPr lang="en-US" smtClean="0"/>
              <a:pPr/>
              <a:t>‹#›</a:t>
            </a:fld>
            <a:endParaRPr lang="en-US"/>
          </a:p>
        </p:txBody>
      </p:sp>
    </p:spTree>
    <p:extLst>
      <p:ext uri="{BB962C8B-B14F-4D97-AF65-F5344CB8AC3E}">
        <p14:creationId xmlns="" xmlns:p14="http://schemas.microsoft.com/office/powerpoint/2010/main" val="39145177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32095840-3FA0-4D73-88E4-9F9C4A9E823D}" type="datetimeFigureOut">
              <a:rPr lang="en-US" smtClean="0"/>
              <a:pPr/>
              <a:t>14-Jan-20</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FD97E5CA-EAFB-4F7D-9477-CC9A73FDA396}" type="slidenum">
              <a:rPr lang="en-US" smtClean="0"/>
              <a:pPr/>
              <a:t>‹#›</a:t>
            </a:fld>
            <a:endParaRPr lang="en-US"/>
          </a:p>
        </p:txBody>
      </p:sp>
    </p:spTree>
    <p:extLst>
      <p:ext uri="{BB962C8B-B14F-4D97-AF65-F5344CB8AC3E}">
        <p14:creationId xmlns="" xmlns:p14="http://schemas.microsoft.com/office/powerpoint/2010/main" val="7827683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5E9EFF"/>
            </a:gs>
            <a:gs pos="39999">
              <a:srgbClr val="85C2FF"/>
            </a:gs>
            <a:gs pos="70000">
              <a:srgbClr val="C4D6EB"/>
            </a:gs>
            <a:gs pos="100000">
              <a:srgbClr val="FFEBFA"/>
            </a:gs>
          </a:gsLst>
          <a:lin ang="5400000" scaled="0"/>
          <a:tileRect/>
        </a:gra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97E5CA-EAFB-4F7D-9477-CC9A73FDA396}" type="slidenum">
              <a:rPr lang="en-US" smtClean="0"/>
              <a:pPr/>
              <a:t>‹#›</a:t>
            </a:fld>
            <a:endParaRPr lang="en-US"/>
          </a:p>
        </p:txBody>
      </p:sp>
      <p:grpSp>
        <p:nvGrpSpPr>
          <p:cNvPr id="7" name="Group 1"/>
          <p:cNvGrpSpPr>
            <a:grpSpLocks/>
          </p:cNvGrpSpPr>
          <p:nvPr userDrawn="1"/>
        </p:nvGrpSpPr>
        <p:grpSpPr bwMode="auto">
          <a:xfrm>
            <a:off x="457200" y="6248403"/>
            <a:ext cx="3429000" cy="461665"/>
            <a:chOff x="438150" y="7547027"/>
            <a:chExt cx="4416552" cy="587636"/>
          </a:xfrm>
        </p:grpSpPr>
        <p:grpSp>
          <p:nvGrpSpPr>
            <p:cNvPr id="8" name="Group 7"/>
            <p:cNvGrpSpPr>
              <a:grpSpLocks/>
            </p:cNvGrpSpPr>
            <p:nvPr/>
          </p:nvGrpSpPr>
          <p:grpSpPr bwMode="auto">
            <a:xfrm>
              <a:off x="438150" y="7547027"/>
              <a:ext cx="3766724" cy="587636"/>
              <a:chOff x="508000" y="7559755"/>
              <a:chExt cx="3766760" cy="587810"/>
            </a:xfrm>
          </p:grpSpPr>
          <p:pic>
            <p:nvPicPr>
              <p:cNvPr id="10" name="Picture 13" descr="C:\Users\sdq\Pictures\LTIEL.jpg"/>
              <p:cNvPicPr>
                <a:picLocks noChangeAspect="1" noChangeArrowheads="1"/>
              </p:cNvPicPr>
              <p:nvPr/>
            </p:nvPicPr>
            <p:blipFill>
              <a:blip r:embed="rId13">
                <a:clrChange>
                  <a:clrFrom>
                    <a:srgbClr val="FFFFFF"/>
                  </a:clrFrom>
                  <a:clrTo>
                    <a:srgbClr val="FFFFFF">
                      <a:alpha val="0"/>
                    </a:srgbClr>
                  </a:clrTo>
                </a:clrChange>
                <a:extLst>
                  <a:ext uri="{28A0092B-C50C-407E-A947-70E740481C1C}">
                    <a14:useLocalDpi xmlns="" xmlns:a14="http://schemas.microsoft.com/office/drawing/2010/main" val="0"/>
                  </a:ext>
                </a:extLst>
              </a:blip>
              <a:srcRect/>
              <a:stretch>
                <a:fillRect/>
              </a:stretch>
            </p:blipFill>
            <p:spPr bwMode="auto">
              <a:xfrm>
                <a:off x="508000" y="7593013"/>
                <a:ext cx="2895600" cy="4889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1" name="TextBox 10"/>
              <p:cNvSpPr txBox="1"/>
              <p:nvPr/>
            </p:nvSpPr>
            <p:spPr>
              <a:xfrm>
                <a:off x="3452396" y="7559755"/>
                <a:ext cx="822364" cy="587810"/>
              </a:xfrm>
              <a:prstGeom prst="rect">
                <a:avLst/>
              </a:prstGeom>
              <a:solidFill>
                <a:schemeClr val="bg1">
                  <a:lumMod val="95000"/>
                </a:schemeClr>
              </a:solidFill>
              <a:effectLst>
                <a:softEdge rad="635000"/>
              </a:effectLst>
            </p:spPr>
            <p:txBody>
              <a:bodyPr>
                <a:spAutoFit/>
              </a:bodyPr>
              <a:lstStyle/>
              <a:p>
                <a:pPr algn="ctr">
                  <a:defRPr/>
                </a:pPr>
                <a:r>
                  <a:rPr lang="en-US" sz="1200" b="1" i="1" dirty="0">
                    <a:latin typeface="+mj-lt"/>
                  </a:rPr>
                  <a:t>in JV with </a:t>
                </a:r>
              </a:p>
            </p:txBody>
          </p:sp>
        </p:grpSp>
        <p:pic>
          <p:nvPicPr>
            <p:cNvPr id="9" name="Picture 17"/>
            <p:cNvPicPr>
              <a:picLocks noChangeAspect="1" noChangeArrowheads="1"/>
            </p:cNvPicPr>
            <p:nvPr/>
          </p:nvPicPr>
          <p:blipFill>
            <a:blip r:embed="rId14" cstate="print">
              <a:extLst>
                <a:ext uri="{28A0092B-C50C-407E-A947-70E740481C1C}">
                  <a14:useLocalDpi xmlns="" xmlns:a14="http://schemas.microsoft.com/office/drawing/2010/main" val="0"/>
                </a:ext>
              </a:extLst>
            </a:blip>
            <a:srcRect/>
            <a:stretch>
              <a:fillRect/>
            </a:stretch>
          </p:blipFill>
          <p:spPr bwMode="auto">
            <a:xfrm>
              <a:off x="4167683" y="7619773"/>
              <a:ext cx="687019" cy="4122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pSp>
      <p:pic>
        <p:nvPicPr>
          <p:cNvPr id="12" name="Picture 16"/>
          <p:cNvPicPr>
            <a:picLocks noChangeAspect="1" noChangeArrowheads="1"/>
          </p:cNvPicPr>
          <p:nvPr userDrawn="1"/>
        </p:nvPicPr>
        <p:blipFill>
          <a:blip r:embed="rId15">
            <a:extLst>
              <a:ext uri="{28A0092B-C50C-407E-A947-70E740481C1C}">
                <a14:useLocalDpi xmlns="" xmlns:a14="http://schemas.microsoft.com/office/drawing/2010/main" val="0"/>
              </a:ext>
            </a:extLst>
          </a:blip>
          <a:srcRect/>
          <a:stretch>
            <a:fillRect/>
          </a:stretch>
        </p:blipFill>
        <p:spPr bwMode="auto">
          <a:xfrm>
            <a:off x="4038601" y="6159737"/>
            <a:ext cx="4800599" cy="622063"/>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Tree>
    <p:extLst>
      <p:ext uri="{BB962C8B-B14F-4D97-AF65-F5344CB8AC3E}">
        <p14:creationId xmlns="" xmlns:p14="http://schemas.microsoft.com/office/powerpoint/2010/main" val="23785864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www.doat.gov.bt/"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143000" y="990600"/>
            <a:ext cx="6705600" cy="769441"/>
          </a:xfrm>
          <a:prstGeom prst="rect">
            <a:avLst/>
          </a:prstGeom>
          <a:noFill/>
        </p:spPr>
        <p:txBody>
          <a:bodyPr wrap="square" rtlCol="0">
            <a:spAutoFit/>
          </a:bodyPr>
          <a:lstStyle/>
          <a:p>
            <a:pPr algn="ctr"/>
            <a:r>
              <a:rPr lang="en-US" sz="4400" b="1" dirty="0" smtClean="0">
                <a:solidFill>
                  <a:srgbClr val="002060"/>
                </a:solidFill>
              </a:rPr>
              <a:t>Basic Information</a:t>
            </a:r>
            <a:endParaRPr lang="en-US" sz="4400" b="1" dirty="0">
              <a:solidFill>
                <a:srgbClr val="002060"/>
              </a:solidFill>
            </a:endParaRPr>
          </a:p>
        </p:txBody>
      </p:sp>
      <p:sp>
        <p:nvSpPr>
          <p:cNvPr id="5" name="TextBox 4"/>
          <p:cNvSpPr txBox="1"/>
          <p:nvPr/>
        </p:nvSpPr>
        <p:spPr>
          <a:xfrm>
            <a:off x="762000" y="1905000"/>
            <a:ext cx="7848600" cy="3847207"/>
          </a:xfrm>
          <a:prstGeom prst="rect">
            <a:avLst/>
          </a:prstGeom>
          <a:noFill/>
        </p:spPr>
        <p:txBody>
          <a:bodyPr wrap="square" rtlCol="0">
            <a:spAutoFit/>
          </a:bodyPr>
          <a:lstStyle/>
          <a:p>
            <a:pPr algn="ctr"/>
            <a:r>
              <a:rPr lang="en-US" sz="3200" dirty="0" smtClean="0">
                <a:solidFill>
                  <a:srgbClr val="002060"/>
                </a:solidFill>
                <a:latin typeface="Arial" panose="020B0604020202020204" pitchFamily="34" charset="0"/>
                <a:cs typeface="Arial" panose="020B0604020202020204" pitchFamily="34" charset="0"/>
              </a:rPr>
              <a:t>On </a:t>
            </a:r>
            <a:r>
              <a:rPr lang="en-IN" sz="3200" dirty="0" smtClean="0">
                <a:solidFill>
                  <a:srgbClr val="002060"/>
                </a:solidFill>
                <a:latin typeface="Arial" panose="020B0604020202020204" pitchFamily="34" charset="0"/>
                <a:cs typeface="Arial" panose="020B0604020202020204" pitchFamily="34" charset="0"/>
              </a:rPr>
              <a:t>Tender for </a:t>
            </a:r>
          </a:p>
          <a:p>
            <a:pPr algn="ctr"/>
            <a:endParaRPr lang="en-IN" sz="3200" dirty="0" smtClean="0">
              <a:solidFill>
                <a:srgbClr val="002060"/>
              </a:solidFill>
              <a:latin typeface="Arial" panose="020B0604020202020204" pitchFamily="34" charset="0"/>
              <a:cs typeface="Arial" panose="020B0604020202020204" pitchFamily="34" charset="0"/>
            </a:endParaRPr>
          </a:p>
          <a:p>
            <a:pPr algn="just"/>
            <a:r>
              <a:rPr lang="en-US" sz="3600" b="1" dirty="0">
                <a:solidFill>
                  <a:srgbClr val="C00000"/>
                </a:solidFill>
                <a:latin typeface="Arial" panose="020B0604020202020204" pitchFamily="34" charset="0"/>
                <a:cs typeface="Arial" panose="020B0604020202020204" pitchFamily="34" charset="0"/>
              </a:rPr>
              <a:t>Resurfacing of runway </a:t>
            </a:r>
            <a:r>
              <a:rPr lang="en-US" sz="3600" b="1" dirty="0" smtClean="0">
                <a:solidFill>
                  <a:srgbClr val="C00000"/>
                </a:solidFill>
                <a:latin typeface="Arial" panose="020B0604020202020204" pitchFamily="34" charset="0"/>
                <a:cs typeface="Arial" panose="020B0604020202020204" pitchFamily="34" charset="0"/>
              </a:rPr>
              <a:t>15-33, </a:t>
            </a:r>
            <a:r>
              <a:rPr lang="en-US" sz="3600" b="1" dirty="0">
                <a:solidFill>
                  <a:srgbClr val="C00000"/>
                </a:solidFill>
                <a:latin typeface="Arial" panose="020B0604020202020204" pitchFamily="34" charset="0"/>
                <a:cs typeface="Arial" panose="020B0604020202020204" pitchFamily="34" charset="0"/>
              </a:rPr>
              <a:t>reconstruction of Taxiway </a:t>
            </a:r>
            <a:r>
              <a:rPr lang="en-US" sz="3600" b="1" dirty="0" smtClean="0">
                <a:solidFill>
                  <a:srgbClr val="C00000"/>
                </a:solidFill>
                <a:latin typeface="Arial" panose="020B0604020202020204" pitchFamily="34" charset="0"/>
                <a:cs typeface="Arial" panose="020B0604020202020204" pitchFamily="34" charset="0"/>
              </a:rPr>
              <a:t>A and </a:t>
            </a:r>
            <a:r>
              <a:rPr lang="en-US" sz="3600" b="1" dirty="0">
                <a:solidFill>
                  <a:srgbClr val="C00000"/>
                </a:solidFill>
                <a:latin typeface="Arial" panose="020B0604020202020204" pitchFamily="34" charset="0"/>
                <a:cs typeface="Arial" panose="020B0604020202020204" pitchFamily="34" charset="0"/>
              </a:rPr>
              <a:t>other  improvement works at Paro International Airport, Bhutan. (Civil Works)</a:t>
            </a:r>
          </a:p>
        </p:txBody>
      </p:sp>
    </p:spTree>
    <p:extLst>
      <p:ext uri="{BB962C8B-B14F-4D97-AF65-F5344CB8AC3E}">
        <p14:creationId xmlns="" xmlns:p14="http://schemas.microsoft.com/office/powerpoint/2010/main" val="29366265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IN" sz="3200" b="1" dirty="0" smtClean="0">
                <a:solidFill>
                  <a:srgbClr val="C00000"/>
                </a:solidFill>
                <a:latin typeface="Arial" panose="020B0604020202020204" pitchFamily="34" charset="0"/>
                <a:cs typeface="Arial" panose="020B0604020202020204" pitchFamily="34" charset="0"/>
              </a:rPr>
              <a:t>Laboratory Equipment Required</a:t>
            </a:r>
            <a:endParaRPr lang="en-US" sz="3200" b="1" dirty="0">
              <a:solidFill>
                <a:srgbClr val="C00000"/>
              </a:solidFill>
              <a:latin typeface="Arial" panose="020B0604020202020204" pitchFamily="34" charset="0"/>
              <a:cs typeface="Arial" panose="020B0604020202020204" pitchFamily="34" charset="0"/>
            </a:endParaRPr>
          </a:p>
        </p:txBody>
      </p:sp>
      <p:graphicFrame>
        <p:nvGraphicFramePr>
          <p:cNvPr id="7" name="Table 6"/>
          <p:cNvGraphicFramePr>
            <a:graphicFrameLocks noGrp="1"/>
          </p:cNvGraphicFramePr>
          <p:nvPr>
            <p:extLst>
              <p:ext uri="{D42A27DB-BD31-4B8C-83A1-F6EECF244321}">
                <p14:modId xmlns="" xmlns:p14="http://schemas.microsoft.com/office/powerpoint/2010/main" val="1303041679"/>
              </p:ext>
            </p:extLst>
          </p:nvPr>
        </p:nvGraphicFramePr>
        <p:xfrm>
          <a:off x="609600" y="1066798"/>
          <a:ext cx="7924800" cy="4953004"/>
        </p:xfrm>
        <a:graphic>
          <a:graphicData uri="http://schemas.openxmlformats.org/drawingml/2006/table">
            <a:tbl>
              <a:tblPr>
                <a:tableStyleId>{5940675A-B579-460E-94D1-54222C63F5DA}</a:tableStyleId>
              </a:tblPr>
              <a:tblGrid>
                <a:gridCol w="1144835"/>
                <a:gridCol w="5467221"/>
                <a:gridCol w="1312744"/>
              </a:tblGrid>
              <a:tr h="477494">
                <a:tc>
                  <a:txBody>
                    <a:bodyPr/>
                    <a:lstStyle/>
                    <a:p>
                      <a:pPr marL="0" marR="0" algn="just">
                        <a:lnSpc>
                          <a:spcPct val="115000"/>
                        </a:lnSpc>
                        <a:spcBef>
                          <a:spcPts val="0"/>
                        </a:spcBef>
                        <a:spcAft>
                          <a:spcPts val="1000"/>
                        </a:spcAft>
                      </a:pPr>
                      <a:r>
                        <a:rPr lang="en-US" sz="1600" dirty="0" smtClean="0">
                          <a:effectLst/>
                          <a:latin typeface="Arial" panose="020B0604020202020204" pitchFamily="34" charset="0"/>
                          <a:ea typeface="Calibri"/>
                          <a:cs typeface="Arial" panose="020B0604020202020204" pitchFamily="34" charset="0"/>
                        </a:rPr>
                        <a:t>1.</a:t>
                      </a:r>
                      <a:endParaRPr lang="en-US" sz="160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gn="ctr">
                        <a:lnSpc>
                          <a:spcPct val="115000"/>
                        </a:lnSpc>
                        <a:spcBef>
                          <a:spcPts val="1200"/>
                        </a:spcBef>
                        <a:spcAft>
                          <a:spcPts val="300"/>
                        </a:spcAft>
                      </a:pPr>
                      <a:r>
                        <a:rPr lang="en-US" sz="1600" dirty="0" smtClean="0">
                          <a:effectLst/>
                          <a:latin typeface="Arial" panose="020B0604020202020204" pitchFamily="34" charset="0"/>
                          <a:cs typeface="Arial" panose="020B0604020202020204" pitchFamily="34" charset="0"/>
                        </a:rPr>
                        <a:t>Apparatus For Aggregates And Soil</a:t>
                      </a:r>
                      <a:endParaRPr lang="en-US" sz="1600" dirty="0">
                        <a:effectLst/>
                        <a:latin typeface="Arial" panose="020B0604020202020204" pitchFamily="34" charset="0"/>
                        <a:ea typeface="Times New Roman"/>
                        <a:cs typeface="Arial" panose="020B0604020202020204" pitchFamily="34" charset="0"/>
                      </a:endParaRPr>
                    </a:p>
                  </a:txBody>
                  <a:tcPr marL="68580" marR="68580" marT="0" marB="0" anchor="ctr"/>
                </a:tc>
                <a:tc>
                  <a:txBody>
                    <a:bodyPr/>
                    <a:lstStyle/>
                    <a:p>
                      <a:pPr marL="0" marR="0" algn="ctr">
                        <a:lnSpc>
                          <a:spcPct val="115000"/>
                        </a:lnSpc>
                        <a:spcBef>
                          <a:spcPts val="0"/>
                        </a:spcBef>
                        <a:spcAft>
                          <a:spcPts val="1000"/>
                        </a:spcAft>
                      </a:pPr>
                      <a:r>
                        <a:rPr lang="en-US" sz="1600" dirty="0" smtClean="0">
                          <a:effectLst/>
                          <a:latin typeface="Arial" panose="020B0604020202020204" pitchFamily="34" charset="0"/>
                          <a:cs typeface="Arial" panose="020B0604020202020204" pitchFamily="34" charset="0"/>
                        </a:rPr>
                        <a:t>Nos.</a:t>
                      </a:r>
                      <a:r>
                        <a:rPr lang="en-US" sz="1600" dirty="0">
                          <a:effectLst/>
                          <a:latin typeface="Arial" panose="020B0604020202020204" pitchFamily="34" charset="0"/>
                          <a:cs typeface="Arial" panose="020B0604020202020204" pitchFamily="34" charset="0"/>
                        </a:rPr>
                        <a:t> </a:t>
                      </a:r>
                      <a:endParaRPr lang="en-US" sz="1600" dirty="0">
                        <a:effectLst/>
                        <a:latin typeface="Arial" panose="020B0604020202020204" pitchFamily="34" charset="0"/>
                        <a:ea typeface="Calibri"/>
                        <a:cs typeface="Arial" panose="020B0604020202020204" pitchFamily="34" charset="0"/>
                      </a:endParaRPr>
                    </a:p>
                  </a:txBody>
                  <a:tcPr marL="68580" marR="68580" marT="0" marB="0" anchor="ctr"/>
                </a:tc>
              </a:tr>
              <a:tr h="298367">
                <a:tc>
                  <a:txBody>
                    <a:bodyPr/>
                    <a:lstStyle/>
                    <a:p>
                      <a:pPr marL="0" marR="0" algn="ctr">
                        <a:lnSpc>
                          <a:spcPct val="115000"/>
                        </a:lnSpc>
                        <a:spcBef>
                          <a:spcPts val="0"/>
                        </a:spcBef>
                        <a:spcAft>
                          <a:spcPts val="1000"/>
                        </a:spcAft>
                      </a:pPr>
                      <a:r>
                        <a:rPr lang="en-US" sz="1600" smtClean="0">
                          <a:effectLst/>
                          <a:latin typeface="Arial" panose="020B0604020202020204" pitchFamily="34" charset="0"/>
                          <a:cs typeface="Arial" panose="020B0604020202020204" pitchFamily="34" charset="0"/>
                        </a:rPr>
                        <a:t>i)</a:t>
                      </a:r>
                      <a:endParaRPr lang="en-US" sz="1600" dirty="0">
                        <a:effectLst/>
                        <a:latin typeface="Arial" panose="020B0604020202020204" pitchFamily="34" charset="0"/>
                        <a:ea typeface="Calibri"/>
                        <a:cs typeface="Arial" panose="020B0604020202020204" pitchFamily="34" charset="0"/>
                      </a:endParaRPr>
                    </a:p>
                  </a:txBody>
                  <a:tcPr marL="68580" marR="68580" marT="0" marB="0"/>
                </a:tc>
                <a:tc>
                  <a:txBody>
                    <a:bodyPr/>
                    <a:lstStyle/>
                    <a:p>
                      <a:pPr marL="0" marR="0" algn="just">
                        <a:lnSpc>
                          <a:spcPct val="115000"/>
                        </a:lnSpc>
                        <a:spcBef>
                          <a:spcPts val="0"/>
                        </a:spcBef>
                        <a:spcAft>
                          <a:spcPts val="1000"/>
                        </a:spcAft>
                      </a:pPr>
                      <a:r>
                        <a:rPr lang="en-US" sz="1600">
                          <a:effectLst/>
                          <a:latin typeface="Arial" panose="020B0604020202020204" pitchFamily="34" charset="0"/>
                          <a:cs typeface="Arial" panose="020B0604020202020204" pitchFamily="34" charset="0"/>
                        </a:rPr>
                        <a:t>Aggregate Impact Value Test apparatus</a:t>
                      </a:r>
                      <a:endParaRPr lang="en-US" sz="1600">
                        <a:effectLst/>
                        <a:latin typeface="Arial" panose="020B0604020202020204" pitchFamily="34" charset="0"/>
                        <a:ea typeface="Calibri"/>
                        <a:cs typeface="Arial" panose="020B0604020202020204" pitchFamily="34" charset="0"/>
                      </a:endParaRPr>
                    </a:p>
                  </a:txBody>
                  <a:tcPr marL="68580" marR="68580" marT="0" marB="0"/>
                </a:tc>
                <a:tc>
                  <a:txBody>
                    <a:bodyPr/>
                    <a:lstStyle/>
                    <a:p>
                      <a:pPr marL="0" marR="0" algn="ctr">
                        <a:lnSpc>
                          <a:spcPct val="115000"/>
                        </a:lnSpc>
                        <a:spcBef>
                          <a:spcPts val="0"/>
                        </a:spcBef>
                        <a:spcAft>
                          <a:spcPts val="1000"/>
                        </a:spcAft>
                      </a:pPr>
                      <a:r>
                        <a:rPr lang="en-US" sz="1600">
                          <a:effectLst/>
                          <a:latin typeface="Arial" panose="020B0604020202020204" pitchFamily="34" charset="0"/>
                          <a:cs typeface="Arial" panose="020B0604020202020204" pitchFamily="34" charset="0"/>
                        </a:rPr>
                        <a:t>1 Set</a:t>
                      </a:r>
                      <a:endParaRPr lang="en-US" sz="1600">
                        <a:effectLst/>
                        <a:latin typeface="Arial" panose="020B0604020202020204" pitchFamily="34" charset="0"/>
                        <a:ea typeface="Calibri"/>
                        <a:cs typeface="Arial" panose="020B0604020202020204" pitchFamily="34" charset="0"/>
                      </a:endParaRPr>
                    </a:p>
                  </a:txBody>
                  <a:tcPr marL="68580" marR="68580" marT="0" marB="0" anchor="ctr"/>
                </a:tc>
              </a:tr>
              <a:tr h="298367">
                <a:tc>
                  <a:txBody>
                    <a:bodyPr/>
                    <a:lstStyle/>
                    <a:p>
                      <a:pPr marL="0" marR="0" algn="ctr">
                        <a:lnSpc>
                          <a:spcPct val="115000"/>
                        </a:lnSpc>
                        <a:spcBef>
                          <a:spcPts val="0"/>
                        </a:spcBef>
                        <a:spcAft>
                          <a:spcPts val="1000"/>
                        </a:spcAft>
                      </a:pPr>
                      <a:r>
                        <a:rPr lang="en-US" sz="1600" smtClean="0">
                          <a:effectLst/>
                          <a:latin typeface="Arial" panose="020B0604020202020204" pitchFamily="34" charset="0"/>
                          <a:cs typeface="Arial" panose="020B0604020202020204" pitchFamily="34" charset="0"/>
                        </a:rPr>
                        <a:t>ii)</a:t>
                      </a:r>
                      <a:endParaRPr lang="en-US" sz="1600" dirty="0">
                        <a:effectLst/>
                        <a:latin typeface="Arial" panose="020B0604020202020204" pitchFamily="34" charset="0"/>
                        <a:ea typeface="Calibri"/>
                        <a:cs typeface="Arial" panose="020B0604020202020204" pitchFamily="34" charset="0"/>
                      </a:endParaRPr>
                    </a:p>
                  </a:txBody>
                  <a:tcPr marL="68580" marR="68580" marT="0" marB="0"/>
                </a:tc>
                <a:tc>
                  <a:txBody>
                    <a:bodyPr/>
                    <a:lstStyle/>
                    <a:p>
                      <a:pPr marL="0" marR="0" algn="just">
                        <a:lnSpc>
                          <a:spcPct val="115000"/>
                        </a:lnSpc>
                        <a:spcBef>
                          <a:spcPts val="0"/>
                        </a:spcBef>
                        <a:spcAft>
                          <a:spcPts val="1000"/>
                        </a:spcAft>
                      </a:pPr>
                      <a:r>
                        <a:rPr lang="en-US" sz="1600" dirty="0">
                          <a:effectLst/>
                          <a:latin typeface="Arial" panose="020B0604020202020204" pitchFamily="34" charset="0"/>
                          <a:cs typeface="Arial" panose="020B0604020202020204" pitchFamily="34" charset="0"/>
                        </a:rPr>
                        <a:t>Flakiness and Elongation Test Gauges.</a:t>
                      </a:r>
                      <a:endParaRPr lang="en-US" sz="1600" dirty="0">
                        <a:effectLst/>
                        <a:latin typeface="Arial" panose="020B0604020202020204" pitchFamily="34" charset="0"/>
                        <a:ea typeface="Calibri"/>
                        <a:cs typeface="Arial" panose="020B0604020202020204" pitchFamily="34" charset="0"/>
                      </a:endParaRPr>
                    </a:p>
                  </a:txBody>
                  <a:tcPr marL="68580" marR="68580" marT="0" marB="0"/>
                </a:tc>
                <a:tc>
                  <a:txBody>
                    <a:bodyPr/>
                    <a:lstStyle/>
                    <a:p>
                      <a:pPr marL="0" marR="0" algn="ctr">
                        <a:lnSpc>
                          <a:spcPct val="115000"/>
                        </a:lnSpc>
                        <a:spcBef>
                          <a:spcPts val="0"/>
                        </a:spcBef>
                        <a:spcAft>
                          <a:spcPts val="1000"/>
                        </a:spcAft>
                      </a:pPr>
                      <a:r>
                        <a:rPr lang="en-US" sz="1600" dirty="0">
                          <a:effectLst/>
                          <a:latin typeface="Arial" panose="020B0604020202020204" pitchFamily="34" charset="0"/>
                          <a:cs typeface="Arial" panose="020B0604020202020204" pitchFamily="34" charset="0"/>
                        </a:rPr>
                        <a:t>1 Set</a:t>
                      </a:r>
                      <a:endParaRPr lang="en-US" sz="1600" dirty="0">
                        <a:effectLst/>
                        <a:latin typeface="Arial" panose="020B0604020202020204" pitchFamily="34" charset="0"/>
                        <a:ea typeface="Calibri"/>
                        <a:cs typeface="Arial" panose="020B0604020202020204" pitchFamily="34" charset="0"/>
                      </a:endParaRPr>
                    </a:p>
                  </a:txBody>
                  <a:tcPr marL="68580" marR="68580" marT="0" marB="0" anchor="ctr"/>
                </a:tc>
              </a:tr>
              <a:tr h="596735">
                <a:tc>
                  <a:txBody>
                    <a:bodyPr/>
                    <a:lstStyle/>
                    <a:p>
                      <a:pPr marL="0" marR="0" algn="ctr">
                        <a:lnSpc>
                          <a:spcPct val="115000"/>
                        </a:lnSpc>
                        <a:spcBef>
                          <a:spcPts val="0"/>
                        </a:spcBef>
                        <a:spcAft>
                          <a:spcPts val="1000"/>
                        </a:spcAft>
                      </a:pPr>
                      <a:r>
                        <a:rPr lang="en-US" sz="1600" smtClean="0">
                          <a:effectLst/>
                          <a:latin typeface="Arial" panose="020B0604020202020204" pitchFamily="34" charset="0"/>
                          <a:cs typeface="Arial" panose="020B0604020202020204" pitchFamily="34" charset="0"/>
                        </a:rPr>
                        <a:t>iii)</a:t>
                      </a:r>
                      <a:endParaRPr lang="en-US" sz="1600" dirty="0">
                        <a:effectLst/>
                        <a:latin typeface="Arial" panose="020B0604020202020204" pitchFamily="34" charset="0"/>
                        <a:ea typeface="Calibri"/>
                        <a:cs typeface="Arial" panose="020B0604020202020204" pitchFamily="34" charset="0"/>
                      </a:endParaRPr>
                    </a:p>
                  </a:txBody>
                  <a:tcPr marL="68580" marR="68580" marT="0" marB="0"/>
                </a:tc>
                <a:tc>
                  <a:txBody>
                    <a:bodyPr/>
                    <a:lstStyle/>
                    <a:p>
                      <a:pPr marL="0" marR="0" algn="just">
                        <a:lnSpc>
                          <a:spcPct val="115000"/>
                        </a:lnSpc>
                        <a:spcBef>
                          <a:spcPts val="0"/>
                        </a:spcBef>
                        <a:spcAft>
                          <a:spcPts val="1000"/>
                        </a:spcAft>
                      </a:pPr>
                      <a:r>
                        <a:rPr lang="en-US" sz="1600" dirty="0">
                          <a:effectLst/>
                          <a:latin typeface="Arial" panose="020B0604020202020204" pitchFamily="34" charset="0"/>
                          <a:cs typeface="Arial" panose="020B0604020202020204" pitchFamily="34" charset="0"/>
                        </a:rPr>
                        <a:t>Standard measure of 30, 15 and 3 liters capacity along with standard tamping rod.</a:t>
                      </a:r>
                      <a:endParaRPr lang="en-US" sz="1600" dirty="0">
                        <a:effectLst/>
                        <a:latin typeface="Arial" panose="020B0604020202020204" pitchFamily="34" charset="0"/>
                        <a:ea typeface="Calibri"/>
                        <a:cs typeface="Arial" panose="020B0604020202020204" pitchFamily="34" charset="0"/>
                      </a:endParaRPr>
                    </a:p>
                  </a:txBody>
                  <a:tcPr marL="68580" marR="68580" marT="0" marB="0"/>
                </a:tc>
                <a:tc>
                  <a:txBody>
                    <a:bodyPr/>
                    <a:lstStyle/>
                    <a:p>
                      <a:pPr marL="0" marR="0" algn="ctr">
                        <a:lnSpc>
                          <a:spcPct val="115000"/>
                        </a:lnSpc>
                        <a:spcBef>
                          <a:spcPts val="0"/>
                        </a:spcBef>
                        <a:spcAft>
                          <a:spcPts val="1000"/>
                        </a:spcAft>
                      </a:pPr>
                      <a:r>
                        <a:rPr lang="en-US" sz="1600">
                          <a:effectLst/>
                          <a:latin typeface="Arial" panose="020B0604020202020204" pitchFamily="34" charset="0"/>
                          <a:cs typeface="Arial" panose="020B0604020202020204" pitchFamily="34" charset="0"/>
                        </a:rPr>
                        <a:t>2 Set.</a:t>
                      </a:r>
                      <a:endParaRPr lang="en-US" sz="1600">
                        <a:effectLst/>
                        <a:latin typeface="Arial" panose="020B0604020202020204" pitchFamily="34" charset="0"/>
                        <a:ea typeface="Calibri"/>
                        <a:cs typeface="Arial" panose="020B0604020202020204" pitchFamily="34" charset="0"/>
                      </a:endParaRPr>
                    </a:p>
                  </a:txBody>
                  <a:tcPr marL="68580" marR="68580" marT="0" marB="0" anchor="ctr"/>
                </a:tc>
              </a:tr>
              <a:tr h="298367">
                <a:tc>
                  <a:txBody>
                    <a:bodyPr/>
                    <a:lstStyle/>
                    <a:p>
                      <a:pPr marL="0" marR="0" algn="ctr">
                        <a:lnSpc>
                          <a:spcPct val="115000"/>
                        </a:lnSpc>
                        <a:spcBef>
                          <a:spcPts val="0"/>
                        </a:spcBef>
                        <a:spcAft>
                          <a:spcPts val="1000"/>
                        </a:spcAft>
                      </a:pPr>
                      <a:r>
                        <a:rPr lang="en-US" sz="1600" smtClean="0">
                          <a:effectLst/>
                          <a:latin typeface="Arial" panose="020B0604020202020204" pitchFamily="34" charset="0"/>
                          <a:cs typeface="Arial" panose="020B0604020202020204" pitchFamily="34" charset="0"/>
                        </a:rPr>
                        <a:t>iv)</a:t>
                      </a:r>
                      <a:endParaRPr lang="en-US" sz="1600" dirty="0">
                        <a:effectLst/>
                        <a:latin typeface="Arial" panose="020B0604020202020204" pitchFamily="34" charset="0"/>
                        <a:ea typeface="Calibri"/>
                        <a:cs typeface="Arial" panose="020B0604020202020204" pitchFamily="34" charset="0"/>
                      </a:endParaRPr>
                    </a:p>
                  </a:txBody>
                  <a:tcPr marL="68580" marR="68580" marT="0" marB="0"/>
                </a:tc>
                <a:tc>
                  <a:txBody>
                    <a:bodyPr/>
                    <a:lstStyle/>
                    <a:p>
                      <a:pPr marL="0" marR="0" algn="just">
                        <a:lnSpc>
                          <a:spcPct val="115000"/>
                        </a:lnSpc>
                        <a:spcBef>
                          <a:spcPts val="0"/>
                        </a:spcBef>
                        <a:spcAft>
                          <a:spcPts val="1000"/>
                        </a:spcAft>
                      </a:pPr>
                      <a:r>
                        <a:rPr lang="en-US" sz="1600" dirty="0" smtClean="0">
                          <a:effectLst/>
                          <a:latin typeface="Arial" panose="020B0604020202020204" pitchFamily="34" charset="0"/>
                          <a:cs typeface="Arial" panose="020B0604020202020204" pitchFamily="34" charset="0"/>
                        </a:rPr>
                        <a:t>Mold </a:t>
                      </a:r>
                      <a:r>
                        <a:rPr lang="en-US" sz="1600" dirty="0">
                          <a:effectLst/>
                          <a:latin typeface="Arial" panose="020B0604020202020204" pitchFamily="34" charset="0"/>
                          <a:cs typeface="Arial" panose="020B0604020202020204" pitchFamily="34" charset="0"/>
                        </a:rPr>
                        <a:t>for cube </a:t>
                      </a:r>
                      <a:r>
                        <a:rPr lang="en-US" sz="1600" dirty="0" smtClean="0">
                          <a:effectLst/>
                          <a:latin typeface="Arial" panose="020B0604020202020204" pitchFamily="34" charset="0"/>
                          <a:cs typeface="Arial" panose="020B0604020202020204" pitchFamily="34" charset="0"/>
                        </a:rPr>
                        <a:t>test</a:t>
                      </a:r>
                      <a:endParaRPr lang="en-US" sz="1600" dirty="0">
                        <a:effectLst/>
                        <a:latin typeface="Arial" panose="020B0604020202020204" pitchFamily="34" charset="0"/>
                        <a:ea typeface="Calibri"/>
                        <a:cs typeface="Arial" panose="020B0604020202020204" pitchFamily="34" charset="0"/>
                      </a:endParaRPr>
                    </a:p>
                  </a:txBody>
                  <a:tcPr marL="68580" marR="68580" marT="0" marB="0"/>
                </a:tc>
                <a:tc>
                  <a:txBody>
                    <a:bodyPr/>
                    <a:lstStyle/>
                    <a:p>
                      <a:pPr marL="0" marR="0" algn="ctr">
                        <a:lnSpc>
                          <a:spcPct val="115000"/>
                        </a:lnSpc>
                        <a:spcBef>
                          <a:spcPts val="0"/>
                        </a:spcBef>
                        <a:spcAft>
                          <a:spcPts val="1000"/>
                        </a:spcAft>
                      </a:pPr>
                      <a:r>
                        <a:rPr lang="en-US" sz="1600">
                          <a:effectLst/>
                          <a:latin typeface="Arial" panose="020B0604020202020204" pitchFamily="34" charset="0"/>
                          <a:cs typeface="Arial" panose="020B0604020202020204" pitchFamily="34" charset="0"/>
                        </a:rPr>
                        <a:t>12 Nos.</a:t>
                      </a:r>
                      <a:endParaRPr lang="en-US" sz="1600">
                        <a:effectLst/>
                        <a:latin typeface="Arial" panose="020B0604020202020204" pitchFamily="34" charset="0"/>
                        <a:ea typeface="Calibri"/>
                        <a:cs typeface="Arial" panose="020B0604020202020204" pitchFamily="34" charset="0"/>
                      </a:endParaRPr>
                    </a:p>
                  </a:txBody>
                  <a:tcPr marL="68580" marR="68580" marT="0" marB="0" anchor="ctr"/>
                </a:tc>
              </a:tr>
              <a:tr h="298367">
                <a:tc>
                  <a:txBody>
                    <a:bodyPr/>
                    <a:lstStyle/>
                    <a:p>
                      <a:pPr marL="0" marR="0" algn="ctr">
                        <a:lnSpc>
                          <a:spcPct val="115000"/>
                        </a:lnSpc>
                        <a:spcBef>
                          <a:spcPts val="0"/>
                        </a:spcBef>
                        <a:spcAft>
                          <a:spcPts val="1000"/>
                        </a:spcAft>
                      </a:pPr>
                      <a:r>
                        <a:rPr lang="en-US" sz="1600" smtClean="0">
                          <a:effectLst/>
                          <a:latin typeface="Arial" panose="020B0604020202020204" pitchFamily="34" charset="0"/>
                          <a:cs typeface="Arial" panose="020B0604020202020204" pitchFamily="34" charset="0"/>
                        </a:rPr>
                        <a:t>v)</a:t>
                      </a:r>
                      <a:endParaRPr lang="en-US" sz="1600" dirty="0">
                        <a:effectLst/>
                        <a:latin typeface="Arial" panose="020B0604020202020204" pitchFamily="34" charset="0"/>
                        <a:ea typeface="Calibri"/>
                        <a:cs typeface="Arial" panose="020B0604020202020204" pitchFamily="34" charset="0"/>
                      </a:endParaRPr>
                    </a:p>
                  </a:txBody>
                  <a:tcPr marL="68580" marR="68580" marT="0" marB="0"/>
                </a:tc>
                <a:tc>
                  <a:txBody>
                    <a:bodyPr/>
                    <a:lstStyle/>
                    <a:p>
                      <a:pPr marL="0" marR="0" algn="just">
                        <a:lnSpc>
                          <a:spcPct val="115000"/>
                        </a:lnSpc>
                        <a:spcBef>
                          <a:spcPts val="0"/>
                        </a:spcBef>
                        <a:spcAft>
                          <a:spcPts val="1000"/>
                        </a:spcAft>
                      </a:pPr>
                      <a:r>
                        <a:rPr lang="en-US" sz="1600" dirty="0" smtClean="0">
                          <a:effectLst/>
                          <a:latin typeface="Arial" panose="020B0604020202020204" pitchFamily="34" charset="0"/>
                          <a:ea typeface="Calibri"/>
                          <a:cs typeface="Arial" panose="020B0604020202020204" pitchFamily="34" charset="0"/>
                        </a:rPr>
                        <a:t>Slump Cone</a:t>
                      </a:r>
                      <a:endParaRPr lang="en-US" sz="1600" dirty="0">
                        <a:effectLst/>
                        <a:latin typeface="Arial" panose="020B0604020202020204" pitchFamily="34" charset="0"/>
                        <a:ea typeface="Calibri"/>
                        <a:cs typeface="Arial" panose="020B0604020202020204" pitchFamily="34" charset="0"/>
                      </a:endParaRPr>
                    </a:p>
                  </a:txBody>
                  <a:tcPr marL="68580" marR="68580" marT="0" marB="0"/>
                </a:tc>
                <a:tc>
                  <a:txBody>
                    <a:bodyPr/>
                    <a:lstStyle/>
                    <a:p>
                      <a:pPr marL="0" marR="0" algn="ctr">
                        <a:lnSpc>
                          <a:spcPct val="115000"/>
                        </a:lnSpc>
                        <a:spcBef>
                          <a:spcPts val="0"/>
                        </a:spcBef>
                        <a:spcAft>
                          <a:spcPts val="1000"/>
                        </a:spcAft>
                      </a:pPr>
                      <a:r>
                        <a:rPr lang="en-US" sz="1600">
                          <a:effectLst/>
                          <a:latin typeface="Arial" panose="020B0604020202020204" pitchFamily="34" charset="0"/>
                          <a:cs typeface="Arial" panose="020B0604020202020204" pitchFamily="34" charset="0"/>
                        </a:rPr>
                        <a:t>1 Nos.</a:t>
                      </a:r>
                      <a:endParaRPr lang="en-US" sz="1600">
                        <a:effectLst/>
                        <a:latin typeface="Arial" panose="020B0604020202020204" pitchFamily="34" charset="0"/>
                        <a:ea typeface="Calibri"/>
                        <a:cs typeface="Arial" panose="020B0604020202020204" pitchFamily="34" charset="0"/>
                      </a:endParaRPr>
                    </a:p>
                  </a:txBody>
                  <a:tcPr marL="68580" marR="68580" marT="0" marB="0" anchor="ctr"/>
                </a:tc>
              </a:tr>
              <a:tr h="596735">
                <a:tc>
                  <a:txBody>
                    <a:bodyPr/>
                    <a:lstStyle/>
                    <a:p>
                      <a:pPr marL="0" marR="0" algn="ctr">
                        <a:lnSpc>
                          <a:spcPct val="115000"/>
                        </a:lnSpc>
                        <a:spcBef>
                          <a:spcPts val="0"/>
                        </a:spcBef>
                        <a:spcAft>
                          <a:spcPts val="1000"/>
                        </a:spcAft>
                      </a:pPr>
                      <a:r>
                        <a:rPr lang="en-US" sz="1600" smtClean="0">
                          <a:effectLst/>
                          <a:latin typeface="Arial" panose="020B0604020202020204" pitchFamily="34" charset="0"/>
                          <a:cs typeface="Arial" panose="020B0604020202020204" pitchFamily="34" charset="0"/>
                        </a:rPr>
                        <a:t>vi)</a:t>
                      </a:r>
                      <a:endParaRPr lang="en-US" sz="1600" dirty="0">
                        <a:effectLst/>
                        <a:latin typeface="Arial" panose="020B0604020202020204" pitchFamily="34" charset="0"/>
                        <a:ea typeface="Calibri"/>
                        <a:cs typeface="Arial" panose="020B0604020202020204" pitchFamily="34" charset="0"/>
                      </a:endParaRPr>
                    </a:p>
                  </a:txBody>
                  <a:tcPr marL="68580" marR="68580" marT="0" marB="0"/>
                </a:tc>
                <a:tc>
                  <a:txBody>
                    <a:bodyPr/>
                    <a:lstStyle/>
                    <a:p>
                      <a:pPr marL="0" marR="0" algn="just">
                        <a:lnSpc>
                          <a:spcPct val="115000"/>
                        </a:lnSpc>
                        <a:spcBef>
                          <a:spcPts val="0"/>
                        </a:spcBef>
                        <a:spcAft>
                          <a:spcPts val="1000"/>
                        </a:spcAft>
                      </a:pPr>
                      <a:r>
                        <a:rPr lang="en-US" sz="1600" dirty="0" err="1">
                          <a:effectLst/>
                          <a:latin typeface="Arial" panose="020B0604020202020204" pitchFamily="34" charset="0"/>
                          <a:cs typeface="Arial" panose="020B0604020202020204" pitchFamily="34" charset="0"/>
                        </a:rPr>
                        <a:t>Atterberg</a:t>
                      </a:r>
                      <a:r>
                        <a:rPr lang="en-US" sz="1600" dirty="0">
                          <a:effectLst/>
                          <a:latin typeface="Arial" panose="020B0604020202020204" pitchFamily="34" charset="0"/>
                          <a:cs typeface="Arial" panose="020B0604020202020204" pitchFamily="34" charset="0"/>
                        </a:rPr>
                        <a:t> Limits (liquid and plastic limits) determination apparatus.</a:t>
                      </a:r>
                      <a:endParaRPr lang="en-US" sz="1600" dirty="0">
                        <a:effectLst/>
                        <a:latin typeface="Arial" panose="020B0604020202020204" pitchFamily="34" charset="0"/>
                        <a:ea typeface="Calibri"/>
                        <a:cs typeface="Arial" panose="020B0604020202020204" pitchFamily="34" charset="0"/>
                      </a:endParaRPr>
                    </a:p>
                  </a:txBody>
                  <a:tcPr marL="68580" marR="68580" marT="0" marB="0"/>
                </a:tc>
                <a:tc>
                  <a:txBody>
                    <a:bodyPr/>
                    <a:lstStyle/>
                    <a:p>
                      <a:pPr marL="0" marR="0" algn="ctr">
                        <a:lnSpc>
                          <a:spcPct val="115000"/>
                        </a:lnSpc>
                        <a:spcBef>
                          <a:spcPts val="0"/>
                        </a:spcBef>
                        <a:spcAft>
                          <a:spcPts val="1000"/>
                        </a:spcAft>
                      </a:pPr>
                      <a:r>
                        <a:rPr lang="en-US" sz="1600">
                          <a:effectLst/>
                          <a:latin typeface="Arial" panose="020B0604020202020204" pitchFamily="34" charset="0"/>
                          <a:cs typeface="Arial" panose="020B0604020202020204" pitchFamily="34" charset="0"/>
                        </a:rPr>
                        <a:t>1 Set</a:t>
                      </a:r>
                      <a:endParaRPr lang="en-US" sz="1600">
                        <a:effectLst/>
                        <a:latin typeface="Arial" panose="020B0604020202020204" pitchFamily="34" charset="0"/>
                        <a:ea typeface="Calibri"/>
                        <a:cs typeface="Arial" panose="020B0604020202020204" pitchFamily="34" charset="0"/>
                      </a:endParaRPr>
                    </a:p>
                  </a:txBody>
                  <a:tcPr marL="68580" marR="68580" marT="0" marB="0" anchor="ctr"/>
                </a:tc>
              </a:tr>
              <a:tr h="596735">
                <a:tc>
                  <a:txBody>
                    <a:bodyPr/>
                    <a:lstStyle/>
                    <a:p>
                      <a:pPr marL="0" marR="0" algn="ctr">
                        <a:lnSpc>
                          <a:spcPct val="115000"/>
                        </a:lnSpc>
                        <a:spcBef>
                          <a:spcPts val="0"/>
                        </a:spcBef>
                        <a:spcAft>
                          <a:spcPts val="1000"/>
                        </a:spcAft>
                      </a:pPr>
                      <a:r>
                        <a:rPr lang="en-US" sz="1600" smtClean="0">
                          <a:effectLst/>
                          <a:latin typeface="Arial" panose="020B0604020202020204" pitchFamily="34" charset="0"/>
                          <a:cs typeface="Arial" panose="020B0604020202020204" pitchFamily="34" charset="0"/>
                        </a:rPr>
                        <a:t>vii)</a:t>
                      </a:r>
                      <a:endParaRPr lang="en-US" sz="1600" dirty="0">
                        <a:effectLst/>
                        <a:latin typeface="Arial" panose="020B0604020202020204" pitchFamily="34" charset="0"/>
                        <a:ea typeface="Calibri"/>
                        <a:cs typeface="Arial" panose="020B0604020202020204" pitchFamily="34" charset="0"/>
                      </a:endParaRPr>
                    </a:p>
                  </a:txBody>
                  <a:tcPr marL="68580" marR="68580" marT="0" marB="0"/>
                </a:tc>
                <a:tc>
                  <a:txBody>
                    <a:bodyPr/>
                    <a:lstStyle/>
                    <a:p>
                      <a:pPr marL="0" marR="0" algn="just">
                        <a:lnSpc>
                          <a:spcPct val="115000"/>
                        </a:lnSpc>
                        <a:spcBef>
                          <a:spcPts val="0"/>
                        </a:spcBef>
                        <a:spcAft>
                          <a:spcPts val="1000"/>
                        </a:spcAft>
                      </a:pPr>
                      <a:r>
                        <a:rPr lang="en-US" sz="1600" dirty="0">
                          <a:effectLst/>
                          <a:latin typeface="Arial" panose="020B0604020202020204" pitchFamily="34" charset="0"/>
                          <a:cs typeface="Arial" panose="020B0604020202020204" pitchFamily="34" charset="0"/>
                        </a:rPr>
                        <a:t>Compaction Test Equipment both 2.5 kg and 4.5kg rammers (Light and Heavy </a:t>
                      </a:r>
                      <a:r>
                        <a:rPr lang="en-US" sz="1600" dirty="0" err="1">
                          <a:effectLst/>
                          <a:latin typeface="Arial" panose="020B0604020202020204" pitchFamily="34" charset="0"/>
                          <a:cs typeface="Arial" panose="020B0604020202020204" pitchFamily="34" charset="0"/>
                        </a:rPr>
                        <a:t>compactive</a:t>
                      </a:r>
                      <a:r>
                        <a:rPr lang="en-US" sz="1600" dirty="0">
                          <a:effectLst/>
                          <a:latin typeface="Arial" panose="020B0604020202020204" pitchFamily="34" charset="0"/>
                          <a:cs typeface="Arial" panose="020B0604020202020204" pitchFamily="34" charset="0"/>
                        </a:rPr>
                        <a:t> effort).</a:t>
                      </a:r>
                      <a:endParaRPr lang="en-US" sz="1600" dirty="0">
                        <a:effectLst/>
                        <a:latin typeface="Arial" panose="020B0604020202020204" pitchFamily="34" charset="0"/>
                        <a:ea typeface="Calibri"/>
                        <a:cs typeface="Arial" panose="020B0604020202020204" pitchFamily="34" charset="0"/>
                      </a:endParaRPr>
                    </a:p>
                  </a:txBody>
                  <a:tcPr marL="68580" marR="68580" marT="0" marB="0"/>
                </a:tc>
                <a:tc>
                  <a:txBody>
                    <a:bodyPr/>
                    <a:lstStyle/>
                    <a:p>
                      <a:pPr marL="0" marR="0" algn="ctr">
                        <a:lnSpc>
                          <a:spcPct val="115000"/>
                        </a:lnSpc>
                        <a:spcBef>
                          <a:spcPts val="0"/>
                        </a:spcBef>
                        <a:spcAft>
                          <a:spcPts val="1000"/>
                        </a:spcAft>
                      </a:pPr>
                      <a:r>
                        <a:rPr lang="en-US" sz="1600">
                          <a:effectLst/>
                          <a:latin typeface="Arial" panose="020B0604020202020204" pitchFamily="34" charset="0"/>
                          <a:cs typeface="Arial" panose="020B0604020202020204" pitchFamily="34" charset="0"/>
                        </a:rPr>
                        <a:t>1 Set</a:t>
                      </a:r>
                      <a:endParaRPr lang="en-US" sz="1600">
                        <a:effectLst/>
                        <a:latin typeface="Arial" panose="020B0604020202020204" pitchFamily="34" charset="0"/>
                        <a:ea typeface="Calibri"/>
                        <a:cs typeface="Arial" panose="020B0604020202020204" pitchFamily="34" charset="0"/>
                      </a:endParaRPr>
                    </a:p>
                  </a:txBody>
                  <a:tcPr marL="68580" marR="68580" marT="0" marB="0" anchor="ctr"/>
                </a:tc>
              </a:tr>
              <a:tr h="596735">
                <a:tc>
                  <a:txBody>
                    <a:bodyPr/>
                    <a:lstStyle/>
                    <a:p>
                      <a:pPr marL="0" marR="0" algn="ctr">
                        <a:lnSpc>
                          <a:spcPct val="115000"/>
                        </a:lnSpc>
                        <a:spcBef>
                          <a:spcPts val="0"/>
                        </a:spcBef>
                        <a:spcAft>
                          <a:spcPts val="1000"/>
                        </a:spcAft>
                      </a:pPr>
                      <a:r>
                        <a:rPr lang="en-US" sz="1600" smtClean="0">
                          <a:effectLst/>
                          <a:latin typeface="Arial" panose="020B0604020202020204" pitchFamily="34" charset="0"/>
                          <a:cs typeface="Arial" panose="020B0604020202020204" pitchFamily="34" charset="0"/>
                        </a:rPr>
                        <a:t>viii)</a:t>
                      </a:r>
                      <a:endParaRPr lang="en-US" sz="1600" dirty="0">
                        <a:effectLst/>
                        <a:latin typeface="Arial" panose="020B0604020202020204" pitchFamily="34" charset="0"/>
                        <a:ea typeface="Calibri"/>
                        <a:cs typeface="Arial" panose="020B0604020202020204" pitchFamily="34" charset="0"/>
                      </a:endParaRPr>
                    </a:p>
                  </a:txBody>
                  <a:tcPr marL="68580" marR="68580" marT="0" marB="0"/>
                </a:tc>
                <a:tc>
                  <a:txBody>
                    <a:bodyPr/>
                    <a:lstStyle/>
                    <a:p>
                      <a:pPr marL="0" marR="0" algn="just">
                        <a:lnSpc>
                          <a:spcPct val="115000"/>
                        </a:lnSpc>
                        <a:spcBef>
                          <a:spcPts val="0"/>
                        </a:spcBef>
                        <a:spcAft>
                          <a:spcPts val="1000"/>
                        </a:spcAft>
                      </a:pPr>
                      <a:r>
                        <a:rPr lang="en-US" sz="1600" dirty="0">
                          <a:effectLst/>
                          <a:latin typeface="Arial" panose="020B0604020202020204" pitchFamily="34" charset="0"/>
                          <a:cs typeface="Arial" panose="020B0604020202020204" pitchFamily="34" charset="0"/>
                        </a:rPr>
                        <a:t>Dry Bulk Density Test apparatus (sand pouring cylinder, tray, can etc.) complete.</a:t>
                      </a:r>
                      <a:endParaRPr lang="en-US" sz="1600" dirty="0">
                        <a:effectLst/>
                        <a:latin typeface="Arial" panose="020B0604020202020204" pitchFamily="34" charset="0"/>
                        <a:ea typeface="Calibri"/>
                        <a:cs typeface="Arial" panose="020B0604020202020204" pitchFamily="34" charset="0"/>
                      </a:endParaRPr>
                    </a:p>
                  </a:txBody>
                  <a:tcPr marL="68580" marR="68580" marT="0" marB="0"/>
                </a:tc>
                <a:tc>
                  <a:txBody>
                    <a:bodyPr/>
                    <a:lstStyle/>
                    <a:p>
                      <a:pPr marL="0" marR="0" algn="ctr">
                        <a:lnSpc>
                          <a:spcPct val="115000"/>
                        </a:lnSpc>
                        <a:spcBef>
                          <a:spcPts val="0"/>
                        </a:spcBef>
                        <a:spcAft>
                          <a:spcPts val="1000"/>
                        </a:spcAft>
                      </a:pPr>
                      <a:r>
                        <a:rPr lang="en-US" sz="1600">
                          <a:effectLst/>
                          <a:latin typeface="Arial" panose="020B0604020202020204" pitchFamily="34" charset="0"/>
                          <a:cs typeface="Arial" panose="020B0604020202020204" pitchFamily="34" charset="0"/>
                        </a:rPr>
                        <a:t>1 Set</a:t>
                      </a:r>
                      <a:endParaRPr lang="en-US" sz="1600">
                        <a:effectLst/>
                        <a:latin typeface="Arial" panose="020B0604020202020204" pitchFamily="34" charset="0"/>
                        <a:ea typeface="Calibri"/>
                        <a:cs typeface="Arial" panose="020B0604020202020204" pitchFamily="34" charset="0"/>
                      </a:endParaRPr>
                    </a:p>
                  </a:txBody>
                  <a:tcPr marL="68580" marR="68580" marT="0" marB="0" anchor="ctr"/>
                </a:tc>
              </a:tr>
              <a:tr h="298367">
                <a:tc>
                  <a:txBody>
                    <a:bodyPr/>
                    <a:lstStyle/>
                    <a:p>
                      <a:pPr marL="0" marR="0" algn="ctr">
                        <a:lnSpc>
                          <a:spcPct val="115000"/>
                        </a:lnSpc>
                        <a:spcBef>
                          <a:spcPts val="0"/>
                        </a:spcBef>
                        <a:spcAft>
                          <a:spcPts val="1000"/>
                        </a:spcAft>
                      </a:pPr>
                      <a:r>
                        <a:rPr lang="en-US" sz="1600" smtClean="0">
                          <a:effectLst/>
                          <a:latin typeface="Arial" panose="020B0604020202020204" pitchFamily="34" charset="0"/>
                          <a:cs typeface="Arial" panose="020B0604020202020204" pitchFamily="34" charset="0"/>
                        </a:rPr>
                        <a:t>ix)</a:t>
                      </a:r>
                      <a:endParaRPr lang="en-US" sz="1600" dirty="0">
                        <a:effectLst/>
                        <a:latin typeface="Arial" panose="020B0604020202020204" pitchFamily="34" charset="0"/>
                        <a:ea typeface="Calibri"/>
                        <a:cs typeface="Arial" panose="020B0604020202020204" pitchFamily="34" charset="0"/>
                      </a:endParaRPr>
                    </a:p>
                  </a:txBody>
                  <a:tcPr marL="68580" marR="68580" marT="0" marB="0"/>
                </a:tc>
                <a:tc>
                  <a:txBody>
                    <a:bodyPr/>
                    <a:lstStyle/>
                    <a:p>
                      <a:pPr marL="0" marR="0" algn="just">
                        <a:lnSpc>
                          <a:spcPct val="115000"/>
                        </a:lnSpc>
                        <a:spcBef>
                          <a:spcPts val="0"/>
                        </a:spcBef>
                        <a:spcAft>
                          <a:spcPts val="1000"/>
                        </a:spcAft>
                      </a:pPr>
                      <a:r>
                        <a:rPr lang="en-US" sz="1600" dirty="0">
                          <a:effectLst/>
                          <a:latin typeface="Arial" panose="020B0604020202020204" pitchFamily="34" charset="0"/>
                          <a:cs typeface="Arial" panose="020B0604020202020204" pitchFamily="34" charset="0"/>
                        </a:rPr>
                        <a:t>Speedy Moisture Meter Complete with chemicals</a:t>
                      </a:r>
                      <a:endParaRPr lang="en-US" sz="1600" dirty="0">
                        <a:effectLst/>
                        <a:latin typeface="Arial" panose="020B0604020202020204" pitchFamily="34" charset="0"/>
                        <a:ea typeface="Calibri"/>
                        <a:cs typeface="Arial" panose="020B0604020202020204" pitchFamily="34" charset="0"/>
                      </a:endParaRPr>
                    </a:p>
                  </a:txBody>
                  <a:tcPr marL="68580" marR="68580" marT="0" marB="0"/>
                </a:tc>
                <a:tc>
                  <a:txBody>
                    <a:bodyPr/>
                    <a:lstStyle/>
                    <a:p>
                      <a:pPr marL="0" marR="0" algn="ctr">
                        <a:lnSpc>
                          <a:spcPct val="115000"/>
                        </a:lnSpc>
                        <a:spcBef>
                          <a:spcPts val="0"/>
                        </a:spcBef>
                        <a:spcAft>
                          <a:spcPts val="1000"/>
                        </a:spcAft>
                      </a:pPr>
                      <a:r>
                        <a:rPr lang="en-US" sz="1600" dirty="0">
                          <a:effectLst/>
                          <a:latin typeface="Arial" panose="020B0604020202020204" pitchFamily="34" charset="0"/>
                          <a:cs typeface="Arial" panose="020B0604020202020204" pitchFamily="34" charset="0"/>
                        </a:rPr>
                        <a:t>1 Set</a:t>
                      </a:r>
                      <a:endParaRPr lang="en-US" sz="1600" dirty="0">
                        <a:effectLst/>
                        <a:latin typeface="Arial" panose="020B0604020202020204" pitchFamily="34" charset="0"/>
                        <a:ea typeface="Calibri"/>
                        <a:cs typeface="Arial" panose="020B0604020202020204" pitchFamily="34" charset="0"/>
                      </a:endParaRPr>
                    </a:p>
                  </a:txBody>
                  <a:tcPr marL="68580" marR="68580" marT="0" marB="0" anchor="ctr"/>
                </a:tc>
              </a:tr>
              <a:tr h="596735">
                <a:tc>
                  <a:txBody>
                    <a:bodyPr/>
                    <a:lstStyle/>
                    <a:p>
                      <a:pPr marL="0" marR="0" algn="ctr">
                        <a:lnSpc>
                          <a:spcPct val="115000"/>
                        </a:lnSpc>
                        <a:spcBef>
                          <a:spcPts val="0"/>
                        </a:spcBef>
                        <a:spcAft>
                          <a:spcPts val="1000"/>
                        </a:spcAft>
                      </a:pPr>
                      <a:r>
                        <a:rPr lang="en-US" sz="1600" dirty="0" smtClean="0">
                          <a:effectLst/>
                          <a:latin typeface="Arial" panose="020B0604020202020204" pitchFamily="34" charset="0"/>
                          <a:cs typeface="Arial" panose="020B0604020202020204" pitchFamily="34" charset="0"/>
                        </a:rPr>
                        <a:t>x)</a:t>
                      </a:r>
                      <a:endParaRPr lang="en-US" sz="1600" dirty="0">
                        <a:effectLst/>
                        <a:latin typeface="Arial" panose="020B0604020202020204" pitchFamily="34" charset="0"/>
                        <a:ea typeface="Calibri"/>
                        <a:cs typeface="Arial" panose="020B0604020202020204" pitchFamily="34" charset="0"/>
                      </a:endParaRPr>
                    </a:p>
                  </a:txBody>
                  <a:tcPr marL="68580" marR="68580" marT="0" marB="0"/>
                </a:tc>
                <a:tc>
                  <a:txBody>
                    <a:bodyPr/>
                    <a:lstStyle/>
                    <a:p>
                      <a:pPr marL="0" marR="0" algn="just">
                        <a:lnSpc>
                          <a:spcPct val="115000"/>
                        </a:lnSpc>
                        <a:spcBef>
                          <a:spcPts val="0"/>
                        </a:spcBef>
                        <a:spcAft>
                          <a:spcPts val="1000"/>
                        </a:spcAft>
                      </a:pPr>
                      <a:r>
                        <a:rPr lang="en-US" sz="1600">
                          <a:effectLst/>
                          <a:latin typeface="Arial" panose="020B0604020202020204" pitchFamily="34" charset="0"/>
                          <a:cs typeface="Arial" panose="020B0604020202020204" pitchFamily="34" charset="0"/>
                        </a:rPr>
                        <a:t>Core cutter apparatus 10cm dia, 10/15 cm height, complete with dolly, rammer etc.</a:t>
                      </a:r>
                      <a:endParaRPr lang="en-US" sz="1600">
                        <a:effectLst/>
                        <a:latin typeface="Arial" panose="020B0604020202020204" pitchFamily="34" charset="0"/>
                        <a:ea typeface="Calibri"/>
                        <a:cs typeface="Arial" panose="020B0604020202020204" pitchFamily="34" charset="0"/>
                      </a:endParaRPr>
                    </a:p>
                  </a:txBody>
                  <a:tcPr marL="68580" marR="68580" marT="0" marB="0"/>
                </a:tc>
                <a:tc>
                  <a:txBody>
                    <a:bodyPr/>
                    <a:lstStyle/>
                    <a:p>
                      <a:pPr marL="0" marR="0" algn="ctr">
                        <a:lnSpc>
                          <a:spcPct val="115000"/>
                        </a:lnSpc>
                        <a:spcBef>
                          <a:spcPts val="0"/>
                        </a:spcBef>
                        <a:spcAft>
                          <a:spcPts val="1000"/>
                        </a:spcAft>
                      </a:pPr>
                      <a:r>
                        <a:rPr lang="en-US" sz="1600" dirty="0">
                          <a:effectLst/>
                          <a:latin typeface="Arial" panose="020B0604020202020204" pitchFamily="34" charset="0"/>
                          <a:cs typeface="Arial" panose="020B0604020202020204" pitchFamily="34" charset="0"/>
                        </a:rPr>
                        <a:t>1 Set</a:t>
                      </a:r>
                      <a:endParaRPr lang="en-US" sz="1600" dirty="0">
                        <a:effectLst/>
                        <a:latin typeface="Arial" panose="020B0604020202020204" pitchFamily="34" charset="0"/>
                        <a:ea typeface="Calibri"/>
                        <a:cs typeface="Arial" panose="020B0604020202020204" pitchFamily="34" charset="0"/>
                      </a:endParaRPr>
                    </a:p>
                  </a:txBody>
                  <a:tcPr marL="68580" marR="68580" marT="0" marB="0" anchor="ctr"/>
                </a:tc>
              </a:tr>
            </a:tbl>
          </a:graphicData>
        </a:graphic>
      </p:graphicFrame>
    </p:spTree>
    <p:extLst>
      <p:ext uri="{BB962C8B-B14F-4D97-AF65-F5344CB8AC3E}">
        <p14:creationId xmlns="" xmlns:p14="http://schemas.microsoft.com/office/powerpoint/2010/main" val="185747364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lstStyle/>
          <a:p>
            <a:pPr algn="r"/>
            <a:r>
              <a:rPr lang="en-IN" b="1" dirty="0" smtClean="0">
                <a:solidFill>
                  <a:schemeClr val="accent6">
                    <a:lumMod val="50000"/>
                  </a:schemeClr>
                </a:solidFill>
              </a:rPr>
              <a:t>Contd..</a:t>
            </a:r>
            <a:endParaRPr lang="en-US" b="1" dirty="0">
              <a:solidFill>
                <a:schemeClr val="accent6">
                  <a:lumMod val="50000"/>
                </a:schemeClr>
              </a:solidFill>
            </a:endParaRPr>
          </a:p>
        </p:txBody>
      </p:sp>
      <p:graphicFrame>
        <p:nvGraphicFramePr>
          <p:cNvPr id="5" name="Table 4"/>
          <p:cNvGraphicFramePr>
            <a:graphicFrameLocks noGrp="1"/>
          </p:cNvGraphicFramePr>
          <p:nvPr>
            <p:extLst>
              <p:ext uri="{D42A27DB-BD31-4B8C-83A1-F6EECF244321}">
                <p14:modId xmlns="" xmlns:p14="http://schemas.microsoft.com/office/powerpoint/2010/main" val="3831172834"/>
              </p:ext>
            </p:extLst>
          </p:nvPr>
        </p:nvGraphicFramePr>
        <p:xfrm>
          <a:off x="762000" y="1295398"/>
          <a:ext cx="7696200" cy="2895602"/>
        </p:xfrm>
        <a:graphic>
          <a:graphicData uri="http://schemas.openxmlformats.org/drawingml/2006/table">
            <a:tbl>
              <a:tblPr>
                <a:tableStyleId>{5940675A-B579-460E-94D1-54222C63F5DA}</a:tableStyleId>
              </a:tblPr>
              <a:tblGrid>
                <a:gridCol w="1111811"/>
                <a:gridCol w="5309513"/>
                <a:gridCol w="1274876"/>
              </a:tblGrid>
              <a:tr h="679838">
                <a:tc>
                  <a:txBody>
                    <a:bodyPr/>
                    <a:lstStyle/>
                    <a:p>
                      <a:pPr marL="0" marR="0" algn="ctr">
                        <a:lnSpc>
                          <a:spcPct val="115000"/>
                        </a:lnSpc>
                        <a:spcBef>
                          <a:spcPts val="0"/>
                        </a:spcBef>
                        <a:spcAft>
                          <a:spcPts val="1000"/>
                        </a:spcAft>
                      </a:pPr>
                      <a:r>
                        <a:rPr lang="en-IN" sz="1600" dirty="0" smtClean="0">
                          <a:effectLst/>
                          <a:latin typeface="Arial" panose="020B0604020202020204" pitchFamily="34" charset="0"/>
                          <a:cs typeface="Arial" panose="020B0604020202020204" pitchFamily="34" charset="0"/>
                        </a:rPr>
                        <a:t>2.</a:t>
                      </a:r>
                      <a:endParaRPr lang="en-US" sz="160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gn="ctr">
                        <a:lnSpc>
                          <a:spcPct val="115000"/>
                        </a:lnSpc>
                        <a:spcBef>
                          <a:spcPts val="0"/>
                        </a:spcBef>
                        <a:spcAft>
                          <a:spcPts val="1000"/>
                        </a:spcAft>
                      </a:pPr>
                      <a:r>
                        <a:rPr lang="en-US" sz="1800" dirty="0" smtClean="0">
                          <a:effectLst/>
                          <a:latin typeface="Arial" panose="020B0604020202020204" pitchFamily="34" charset="0"/>
                          <a:cs typeface="Arial" panose="020B0604020202020204" pitchFamily="34" charset="0"/>
                        </a:rPr>
                        <a:t>Apparatus for testing of Bituminous Concrete</a:t>
                      </a:r>
                      <a:endParaRPr lang="en-US" sz="180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gn="ctr">
                        <a:lnSpc>
                          <a:spcPct val="115000"/>
                        </a:lnSpc>
                        <a:spcBef>
                          <a:spcPts val="0"/>
                        </a:spcBef>
                        <a:spcAft>
                          <a:spcPts val="1000"/>
                        </a:spcAft>
                      </a:pPr>
                      <a:r>
                        <a:rPr lang="en-US" sz="1600" dirty="0" smtClean="0">
                          <a:effectLst/>
                          <a:latin typeface="Arial" panose="020B0604020202020204" pitchFamily="34" charset="0"/>
                          <a:cs typeface="Arial" panose="020B0604020202020204" pitchFamily="34" charset="0"/>
                        </a:rPr>
                        <a:t>Nos.</a:t>
                      </a:r>
                      <a:endParaRPr lang="en-US" sz="1600" dirty="0">
                        <a:effectLst/>
                        <a:latin typeface="Arial" panose="020B0604020202020204" pitchFamily="34" charset="0"/>
                        <a:ea typeface="Calibri"/>
                        <a:cs typeface="Arial" panose="020B0604020202020204" pitchFamily="34" charset="0"/>
                      </a:endParaRPr>
                    </a:p>
                  </a:txBody>
                  <a:tcPr marL="68580" marR="68580" marT="0" marB="0" anchor="ctr"/>
                </a:tc>
              </a:tr>
              <a:tr h="553941">
                <a:tc>
                  <a:txBody>
                    <a:bodyPr/>
                    <a:lstStyle/>
                    <a:p>
                      <a:pPr marL="0" marR="0" algn="ctr">
                        <a:lnSpc>
                          <a:spcPct val="115000"/>
                        </a:lnSpc>
                        <a:spcBef>
                          <a:spcPts val="0"/>
                        </a:spcBef>
                        <a:spcAft>
                          <a:spcPts val="1000"/>
                        </a:spcAft>
                      </a:pPr>
                      <a:r>
                        <a:rPr lang="en-US" sz="1600" dirty="0" err="1">
                          <a:effectLst/>
                          <a:latin typeface="Arial" panose="020B0604020202020204" pitchFamily="34" charset="0"/>
                          <a:cs typeface="Arial" panose="020B0604020202020204" pitchFamily="34" charset="0"/>
                        </a:rPr>
                        <a:t>i</a:t>
                      </a:r>
                      <a:r>
                        <a:rPr lang="en-US" sz="1600" dirty="0">
                          <a:effectLst/>
                          <a:latin typeface="Arial" panose="020B0604020202020204" pitchFamily="34" charset="0"/>
                          <a:cs typeface="Arial" panose="020B0604020202020204" pitchFamily="34" charset="0"/>
                        </a:rPr>
                        <a:t>)</a:t>
                      </a:r>
                      <a:endParaRPr lang="en-US" sz="160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gn="just">
                        <a:lnSpc>
                          <a:spcPct val="115000"/>
                        </a:lnSpc>
                        <a:spcBef>
                          <a:spcPts val="0"/>
                        </a:spcBef>
                        <a:spcAft>
                          <a:spcPts val="1000"/>
                        </a:spcAft>
                      </a:pPr>
                      <a:r>
                        <a:rPr lang="en-US" sz="1600" dirty="0">
                          <a:effectLst/>
                          <a:latin typeface="Arial" panose="020B0604020202020204" pitchFamily="34" charset="0"/>
                          <a:cs typeface="Arial" panose="020B0604020202020204" pitchFamily="34" charset="0"/>
                        </a:rPr>
                        <a:t>Marshall testing equipment</a:t>
                      </a:r>
                      <a:endParaRPr lang="en-US" sz="160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gn="ctr">
                        <a:lnSpc>
                          <a:spcPct val="115000"/>
                        </a:lnSpc>
                        <a:spcBef>
                          <a:spcPts val="0"/>
                        </a:spcBef>
                        <a:spcAft>
                          <a:spcPts val="1000"/>
                        </a:spcAft>
                      </a:pPr>
                      <a:r>
                        <a:rPr lang="en-US" sz="1600" dirty="0">
                          <a:effectLst/>
                          <a:latin typeface="Arial" panose="020B0604020202020204" pitchFamily="34" charset="0"/>
                          <a:cs typeface="Arial" panose="020B0604020202020204" pitchFamily="34" charset="0"/>
                        </a:rPr>
                        <a:t>1</a:t>
                      </a:r>
                      <a:endParaRPr lang="en-US" sz="1600" dirty="0">
                        <a:effectLst/>
                        <a:latin typeface="Arial" panose="020B0604020202020204" pitchFamily="34" charset="0"/>
                        <a:ea typeface="Calibri"/>
                        <a:cs typeface="Arial" panose="020B0604020202020204" pitchFamily="34" charset="0"/>
                      </a:endParaRPr>
                    </a:p>
                  </a:txBody>
                  <a:tcPr marL="68580" marR="68580" marT="0" marB="0" anchor="ctr"/>
                </a:tc>
              </a:tr>
              <a:tr h="553941">
                <a:tc>
                  <a:txBody>
                    <a:bodyPr/>
                    <a:lstStyle/>
                    <a:p>
                      <a:pPr marL="0" marR="0" algn="ctr">
                        <a:lnSpc>
                          <a:spcPct val="115000"/>
                        </a:lnSpc>
                        <a:spcBef>
                          <a:spcPts val="0"/>
                        </a:spcBef>
                        <a:spcAft>
                          <a:spcPts val="1000"/>
                        </a:spcAft>
                      </a:pPr>
                      <a:r>
                        <a:rPr lang="en-US" sz="1600" dirty="0">
                          <a:effectLst/>
                          <a:latin typeface="Arial" panose="020B0604020202020204" pitchFamily="34" charset="0"/>
                          <a:cs typeface="Arial" panose="020B0604020202020204" pitchFamily="34" charset="0"/>
                        </a:rPr>
                        <a:t>ii</a:t>
                      </a:r>
                      <a:endParaRPr lang="en-US" sz="160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gn="just">
                        <a:lnSpc>
                          <a:spcPct val="115000"/>
                        </a:lnSpc>
                        <a:spcBef>
                          <a:spcPts val="0"/>
                        </a:spcBef>
                        <a:spcAft>
                          <a:spcPts val="1000"/>
                        </a:spcAft>
                      </a:pPr>
                      <a:r>
                        <a:rPr lang="en-US" sz="1600" dirty="0">
                          <a:effectLst/>
                          <a:latin typeface="Arial" panose="020B0604020202020204" pitchFamily="34" charset="0"/>
                          <a:cs typeface="Arial" panose="020B0604020202020204" pitchFamily="34" charset="0"/>
                        </a:rPr>
                        <a:t>Water bath</a:t>
                      </a:r>
                      <a:endParaRPr lang="en-US" sz="160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gn="ctr">
                        <a:lnSpc>
                          <a:spcPct val="115000"/>
                        </a:lnSpc>
                        <a:spcBef>
                          <a:spcPts val="0"/>
                        </a:spcBef>
                        <a:spcAft>
                          <a:spcPts val="1000"/>
                        </a:spcAft>
                      </a:pPr>
                      <a:r>
                        <a:rPr lang="en-US" sz="1600" dirty="0">
                          <a:effectLst/>
                          <a:latin typeface="Arial" panose="020B0604020202020204" pitchFamily="34" charset="0"/>
                          <a:cs typeface="Arial" panose="020B0604020202020204" pitchFamily="34" charset="0"/>
                        </a:rPr>
                        <a:t>1</a:t>
                      </a:r>
                      <a:endParaRPr lang="en-US" sz="1600" dirty="0">
                        <a:effectLst/>
                        <a:latin typeface="Arial" panose="020B0604020202020204" pitchFamily="34" charset="0"/>
                        <a:ea typeface="Calibri"/>
                        <a:cs typeface="Arial" panose="020B0604020202020204" pitchFamily="34" charset="0"/>
                      </a:endParaRPr>
                    </a:p>
                  </a:txBody>
                  <a:tcPr marL="68580" marR="68580" marT="0" marB="0" anchor="ctr"/>
                </a:tc>
              </a:tr>
              <a:tr h="553941">
                <a:tc>
                  <a:txBody>
                    <a:bodyPr/>
                    <a:lstStyle/>
                    <a:p>
                      <a:pPr marL="0" marR="0" algn="ctr">
                        <a:lnSpc>
                          <a:spcPct val="115000"/>
                        </a:lnSpc>
                        <a:spcBef>
                          <a:spcPts val="0"/>
                        </a:spcBef>
                        <a:spcAft>
                          <a:spcPts val="1000"/>
                        </a:spcAft>
                      </a:pPr>
                      <a:r>
                        <a:rPr lang="en-US" sz="1600" dirty="0">
                          <a:effectLst/>
                          <a:latin typeface="Arial" panose="020B0604020202020204" pitchFamily="34" charset="0"/>
                          <a:cs typeface="Arial" panose="020B0604020202020204" pitchFamily="34" charset="0"/>
                        </a:rPr>
                        <a:t>iii</a:t>
                      </a:r>
                      <a:endParaRPr lang="en-US" sz="160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gn="just">
                        <a:lnSpc>
                          <a:spcPct val="115000"/>
                        </a:lnSpc>
                        <a:spcBef>
                          <a:spcPts val="0"/>
                        </a:spcBef>
                        <a:spcAft>
                          <a:spcPts val="1000"/>
                        </a:spcAft>
                      </a:pPr>
                      <a:r>
                        <a:rPr lang="en-US" sz="1600" dirty="0">
                          <a:effectLst/>
                          <a:latin typeface="Arial" panose="020B0604020202020204" pitchFamily="34" charset="0"/>
                          <a:cs typeface="Arial" panose="020B0604020202020204" pitchFamily="34" charset="0"/>
                        </a:rPr>
                        <a:t>Binder Extraction equipment</a:t>
                      </a:r>
                      <a:endParaRPr lang="en-US" sz="160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gn="ctr">
                        <a:lnSpc>
                          <a:spcPct val="115000"/>
                        </a:lnSpc>
                        <a:spcBef>
                          <a:spcPts val="0"/>
                        </a:spcBef>
                        <a:spcAft>
                          <a:spcPts val="1000"/>
                        </a:spcAft>
                      </a:pPr>
                      <a:r>
                        <a:rPr lang="en-US" sz="1600" dirty="0">
                          <a:effectLst/>
                          <a:latin typeface="Arial" panose="020B0604020202020204" pitchFamily="34" charset="0"/>
                          <a:cs typeface="Arial" panose="020B0604020202020204" pitchFamily="34" charset="0"/>
                        </a:rPr>
                        <a:t>1</a:t>
                      </a:r>
                      <a:endParaRPr lang="en-US" sz="1600" dirty="0">
                        <a:effectLst/>
                        <a:latin typeface="Arial" panose="020B0604020202020204" pitchFamily="34" charset="0"/>
                        <a:ea typeface="Calibri"/>
                        <a:cs typeface="Arial" panose="020B0604020202020204" pitchFamily="34" charset="0"/>
                      </a:endParaRPr>
                    </a:p>
                  </a:txBody>
                  <a:tcPr marL="68580" marR="68580" marT="0" marB="0" anchor="ctr"/>
                </a:tc>
              </a:tr>
              <a:tr h="553941">
                <a:tc>
                  <a:txBody>
                    <a:bodyPr/>
                    <a:lstStyle/>
                    <a:p>
                      <a:pPr marL="0" marR="0" algn="ctr">
                        <a:lnSpc>
                          <a:spcPct val="115000"/>
                        </a:lnSpc>
                        <a:spcBef>
                          <a:spcPts val="0"/>
                        </a:spcBef>
                        <a:spcAft>
                          <a:spcPts val="1000"/>
                        </a:spcAft>
                      </a:pPr>
                      <a:r>
                        <a:rPr lang="en-US" sz="1600" dirty="0">
                          <a:effectLst/>
                          <a:latin typeface="Arial" panose="020B0604020202020204" pitchFamily="34" charset="0"/>
                          <a:cs typeface="Arial" panose="020B0604020202020204" pitchFamily="34" charset="0"/>
                        </a:rPr>
                        <a:t>iv</a:t>
                      </a:r>
                      <a:endParaRPr lang="en-US" sz="160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gn="just">
                        <a:lnSpc>
                          <a:spcPct val="115000"/>
                        </a:lnSpc>
                        <a:spcBef>
                          <a:spcPts val="0"/>
                        </a:spcBef>
                        <a:spcAft>
                          <a:spcPts val="1000"/>
                        </a:spcAft>
                      </a:pPr>
                      <a:r>
                        <a:rPr lang="en-US" sz="1600" dirty="0" smtClean="0">
                          <a:effectLst/>
                          <a:latin typeface="Arial" panose="020B0604020202020204" pitchFamily="34" charset="0"/>
                          <a:cs typeface="Arial" panose="020B0604020202020204" pitchFamily="34" charset="0"/>
                        </a:rPr>
                        <a:t>Bitumen Core </a:t>
                      </a:r>
                      <a:r>
                        <a:rPr lang="en-US" sz="1600" dirty="0">
                          <a:effectLst/>
                          <a:latin typeface="Arial" panose="020B0604020202020204" pitchFamily="34" charset="0"/>
                          <a:cs typeface="Arial" panose="020B0604020202020204" pitchFamily="34" charset="0"/>
                        </a:rPr>
                        <a:t>cutting equipment</a:t>
                      </a:r>
                      <a:endParaRPr lang="en-US" sz="160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gn="ctr">
                        <a:lnSpc>
                          <a:spcPct val="115000"/>
                        </a:lnSpc>
                        <a:spcBef>
                          <a:spcPts val="0"/>
                        </a:spcBef>
                        <a:spcAft>
                          <a:spcPts val="1000"/>
                        </a:spcAft>
                      </a:pPr>
                      <a:r>
                        <a:rPr lang="en-US" sz="1600" dirty="0">
                          <a:effectLst/>
                          <a:latin typeface="Arial" panose="020B0604020202020204" pitchFamily="34" charset="0"/>
                          <a:cs typeface="Arial" panose="020B0604020202020204" pitchFamily="34" charset="0"/>
                        </a:rPr>
                        <a:t> </a:t>
                      </a:r>
                      <a:endParaRPr lang="en-US" sz="1600" dirty="0">
                        <a:effectLst/>
                        <a:latin typeface="Arial" panose="020B0604020202020204" pitchFamily="34" charset="0"/>
                        <a:ea typeface="Calibri"/>
                        <a:cs typeface="Arial" panose="020B0604020202020204" pitchFamily="34" charset="0"/>
                      </a:endParaRPr>
                    </a:p>
                  </a:txBody>
                  <a:tcPr marL="68580" marR="68580" marT="0" marB="0" anchor="ctr"/>
                </a:tc>
              </a:tr>
            </a:tbl>
          </a:graphicData>
        </a:graphic>
      </p:graphicFrame>
    </p:spTree>
    <p:extLst>
      <p:ext uri="{BB962C8B-B14F-4D97-AF65-F5344CB8AC3E}">
        <p14:creationId xmlns="" xmlns:p14="http://schemas.microsoft.com/office/powerpoint/2010/main" val="355062822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715962"/>
          </a:xfrm>
        </p:spPr>
        <p:txBody>
          <a:bodyPr/>
          <a:lstStyle/>
          <a:p>
            <a:pPr algn="r"/>
            <a:r>
              <a:rPr lang="en-IN" b="1" dirty="0" smtClean="0">
                <a:solidFill>
                  <a:schemeClr val="accent6">
                    <a:lumMod val="50000"/>
                  </a:schemeClr>
                </a:solidFill>
              </a:rPr>
              <a:t>Contd..</a:t>
            </a:r>
            <a:endParaRPr lang="en-US" b="1" dirty="0">
              <a:solidFill>
                <a:schemeClr val="accent6">
                  <a:lumMod val="50000"/>
                </a:schemeClr>
              </a:solidFill>
            </a:endParaRPr>
          </a:p>
        </p:txBody>
      </p:sp>
      <p:graphicFrame>
        <p:nvGraphicFramePr>
          <p:cNvPr id="4" name="Table 3"/>
          <p:cNvGraphicFramePr>
            <a:graphicFrameLocks noGrp="1"/>
          </p:cNvGraphicFramePr>
          <p:nvPr>
            <p:extLst>
              <p:ext uri="{D42A27DB-BD31-4B8C-83A1-F6EECF244321}">
                <p14:modId xmlns="" xmlns:p14="http://schemas.microsoft.com/office/powerpoint/2010/main" val="363637291"/>
              </p:ext>
            </p:extLst>
          </p:nvPr>
        </p:nvGraphicFramePr>
        <p:xfrm>
          <a:off x="685800" y="685800"/>
          <a:ext cx="7696200" cy="5487278"/>
        </p:xfrm>
        <a:graphic>
          <a:graphicData uri="http://schemas.openxmlformats.org/drawingml/2006/table">
            <a:tbl>
              <a:tblPr>
                <a:tableStyleId>{5940675A-B579-460E-94D1-54222C63F5DA}</a:tableStyleId>
              </a:tblPr>
              <a:tblGrid>
                <a:gridCol w="1111811"/>
                <a:gridCol w="5309513"/>
                <a:gridCol w="1274876"/>
              </a:tblGrid>
              <a:tr h="275447">
                <a:tc>
                  <a:txBody>
                    <a:bodyPr/>
                    <a:lstStyle/>
                    <a:p>
                      <a:pPr marL="0" marR="0" algn="ctr">
                        <a:lnSpc>
                          <a:spcPct val="115000"/>
                        </a:lnSpc>
                        <a:spcBef>
                          <a:spcPts val="0"/>
                        </a:spcBef>
                        <a:spcAft>
                          <a:spcPts val="1000"/>
                        </a:spcAft>
                      </a:pPr>
                      <a:r>
                        <a:rPr lang="en-IN" sz="1600" dirty="0" smtClean="0">
                          <a:effectLst/>
                          <a:latin typeface="Arial" panose="020B0604020202020204" pitchFamily="34" charset="0"/>
                          <a:cs typeface="Arial" panose="020B0604020202020204" pitchFamily="34" charset="0"/>
                        </a:rPr>
                        <a:t>C.</a:t>
                      </a:r>
                      <a:endParaRPr lang="en-US" sz="160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gn="ctr">
                        <a:lnSpc>
                          <a:spcPct val="115000"/>
                        </a:lnSpc>
                        <a:spcBef>
                          <a:spcPts val="1200"/>
                        </a:spcBef>
                        <a:spcAft>
                          <a:spcPts val="300"/>
                        </a:spcAft>
                      </a:pPr>
                      <a:r>
                        <a:rPr lang="en-US" sz="1600" dirty="0">
                          <a:effectLst/>
                          <a:latin typeface="Arial" panose="020B0604020202020204" pitchFamily="34" charset="0"/>
                          <a:cs typeface="Arial" panose="020B0604020202020204" pitchFamily="34" charset="0"/>
                        </a:rPr>
                        <a:t>GENERAL</a:t>
                      </a:r>
                      <a:endParaRPr lang="en-US" sz="1600" dirty="0">
                        <a:effectLst/>
                        <a:latin typeface="Arial" panose="020B0604020202020204" pitchFamily="34" charset="0"/>
                        <a:ea typeface="Times New Roman"/>
                        <a:cs typeface="Arial" panose="020B0604020202020204" pitchFamily="34" charset="0"/>
                      </a:endParaRPr>
                    </a:p>
                  </a:txBody>
                  <a:tcPr marL="68580" marR="68580" marT="0" marB="0" anchor="ctr"/>
                </a:tc>
                <a:tc>
                  <a:txBody>
                    <a:bodyPr/>
                    <a:lstStyle/>
                    <a:p>
                      <a:pPr marL="0" marR="0">
                        <a:lnSpc>
                          <a:spcPct val="115000"/>
                        </a:lnSpc>
                        <a:spcBef>
                          <a:spcPts val="0"/>
                        </a:spcBef>
                        <a:spcAft>
                          <a:spcPts val="1000"/>
                        </a:spcAft>
                      </a:pPr>
                      <a:r>
                        <a:rPr lang="en-US" sz="1600" dirty="0">
                          <a:effectLst/>
                          <a:latin typeface="Arial" panose="020B0604020202020204" pitchFamily="34" charset="0"/>
                          <a:cs typeface="Arial" panose="020B0604020202020204" pitchFamily="34" charset="0"/>
                        </a:rPr>
                        <a:t> </a:t>
                      </a:r>
                      <a:endParaRPr lang="en-US" sz="1600" dirty="0">
                        <a:effectLst/>
                        <a:latin typeface="Arial" panose="020B0604020202020204" pitchFamily="34" charset="0"/>
                        <a:ea typeface="Calibri"/>
                        <a:cs typeface="Arial" panose="020B0604020202020204" pitchFamily="34" charset="0"/>
                      </a:endParaRPr>
                    </a:p>
                  </a:txBody>
                  <a:tcPr marL="68580" marR="68580" marT="0" marB="0" anchor="ctr"/>
                </a:tc>
              </a:tr>
              <a:tr h="275447">
                <a:tc>
                  <a:txBody>
                    <a:bodyPr/>
                    <a:lstStyle/>
                    <a:p>
                      <a:pPr marL="0" marR="0" algn="ctr">
                        <a:lnSpc>
                          <a:spcPct val="115000"/>
                        </a:lnSpc>
                        <a:spcBef>
                          <a:spcPts val="0"/>
                        </a:spcBef>
                        <a:spcAft>
                          <a:spcPts val="1000"/>
                        </a:spcAft>
                      </a:pPr>
                      <a:r>
                        <a:rPr lang="en-US" sz="1600" dirty="0" err="1">
                          <a:effectLst/>
                          <a:latin typeface="Arial" panose="020B0604020202020204" pitchFamily="34" charset="0"/>
                          <a:cs typeface="Arial" panose="020B0604020202020204" pitchFamily="34" charset="0"/>
                        </a:rPr>
                        <a:t>i</a:t>
                      </a:r>
                      <a:r>
                        <a:rPr lang="en-US" sz="1600" dirty="0">
                          <a:effectLst/>
                          <a:latin typeface="Arial" panose="020B0604020202020204" pitchFamily="34" charset="0"/>
                          <a:cs typeface="Arial" panose="020B0604020202020204" pitchFamily="34" charset="0"/>
                        </a:rPr>
                        <a:t>)</a:t>
                      </a:r>
                      <a:endParaRPr lang="en-US" sz="160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gn="just">
                        <a:lnSpc>
                          <a:spcPct val="115000"/>
                        </a:lnSpc>
                        <a:spcBef>
                          <a:spcPts val="0"/>
                        </a:spcBef>
                        <a:spcAft>
                          <a:spcPts val="1000"/>
                        </a:spcAft>
                      </a:pPr>
                      <a:r>
                        <a:rPr lang="en-US" sz="1600">
                          <a:effectLst/>
                          <a:latin typeface="Arial" panose="020B0604020202020204" pitchFamily="34" charset="0"/>
                          <a:cs typeface="Arial" panose="020B0604020202020204" pitchFamily="34" charset="0"/>
                        </a:rPr>
                        <a:t>Balance 20 kg capacity-self indicating type</a:t>
                      </a:r>
                      <a:endParaRPr lang="en-US" sz="160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gn="ctr">
                        <a:lnSpc>
                          <a:spcPct val="115000"/>
                        </a:lnSpc>
                        <a:spcBef>
                          <a:spcPts val="0"/>
                        </a:spcBef>
                        <a:spcAft>
                          <a:spcPts val="1000"/>
                        </a:spcAft>
                      </a:pPr>
                      <a:r>
                        <a:rPr lang="en-US" sz="1600">
                          <a:effectLst/>
                          <a:latin typeface="Arial" panose="020B0604020202020204" pitchFamily="34" charset="0"/>
                          <a:cs typeface="Arial" panose="020B0604020202020204" pitchFamily="34" charset="0"/>
                        </a:rPr>
                        <a:t>1 No.</a:t>
                      </a:r>
                      <a:endParaRPr lang="en-US" sz="1600">
                        <a:effectLst/>
                        <a:latin typeface="Arial" panose="020B0604020202020204" pitchFamily="34" charset="0"/>
                        <a:ea typeface="Calibri"/>
                        <a:cs typeface="Arial" panose="020B0604020202020204" pitchFamily="34" charset="0"/>
                      </a:endParaRPr>
                    </a:p>
                  </a:txBody>
                  <a:tcPr marL="68580" marR="68580" marT="0" marB="0" anchor="ctr"/>
                </a:tc>
              </a:tr>
              <a:tr h="275447">
                <a:tc>
                  <a:txBody>
                    <a:bodyPr/>
                    <a:lstStyle/>
                    <a:p>
                      <a:pPr marL="0" marR="0" algn="ctr">
                        <a:lnSpc>
                          <a:spcPct val="115000"/>
                        </a:lnSpc>
                        <a:spcBef>
                          <a:spcPts val="0"/>
                        </a:spcBef>
                        <a:spcAft>
                          <a:spcPts val="1000"/>
                        </a:spcAft>
                      </a:pPr>
                      <a:r>
                        <a:rPr lang="en-US" sz="1600" dirty="0">
                          <a:effectLst/>
                          <a:latin typeface="Arial" panose="020B0604020202020204" pitchFamily="34" charset="0"/>
                          <a:cs typeface="Arial" panose="020B0604020202020204" pitchFamily="34" charset="0"/>
                        </a:rPr>
                        <a:t>ii)</a:t>
                      </a:r>
                      <a:endParaRPr lang="en-US" sz="160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gn="just">
                        <a:lnSpc>
                          <a:spcPct val="115000"/>
                        </a:lnSpc>
                        <a:spcBef>
                          <a:spcPts val="0"/>
                        </a:spcBef>
                        <a:spcAft>
                          <a:spcPts val="1000"/>
                        </a:spcAft>
                      </a:pPr>
                      <a:r>
                        <a:rPr lang="en-US" sz="1600" dirty="0">
                          <a:effectLst/>
                          <a:latin typeface="Arial" panose="020B0604020202020204" pitchFamily="34" charset="0"/>
                          <a:cs typeface="Arial" panose="020B0604020202020204" pitchFamily="34" charset="0"/>
                        </a:rPr>
                        <a:t>Electronic Balance 5 Kg capacity 0.5 gm.</a:t>
                      </a:r>
                      <a:endParaRPr lang="en-US" sz="160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gn="ctr">
                        <a:lnSpc>
                          <a:spcPct val="115000"/>
                        </a:lnSpc>
                        <a:spcBef>
                          <a:spcPts val="0"/>
                        </a:spcBef>
                        <a:spcAft>
                          <a:spcPts val="1000"/>
                        </a:spcAft>
                      </a:pPr>
                      <a:r>
                        <a:rPr lang="en-US" sz="1600">
                          <a:effectLst/>
                          <a:latin typeface="Arial" panose="020B0604020202020204" pitchFamily="34" charset="0"/>
                          <a:cs typeface="Arial" panose="020B0604020202020204" pitchFamily="34" charset="0"/>
                        </a:rPr>
                        <a:t>2 Nos.</a:t>
                      </a:r>
                      <a:endParaRPr lang="en-US" sz="1600">
                        <a:effectLst/>
                        <a:latin typeface="Arial" panose="020B0604020202020204" pitchFamily="34" charset="0"/>
                        <a:ea typeface="Calibri"/>
                        <a:cs typeface="Arial" panose="020B0604020202020204" pitchFamily="34" charset="0"/>
                      </a:endParaRPr>
                    </a:p>
                  </a:txBody>
                  <a:tcPr marL="68580" marR="68580" marT="0" marB="0" anchor="ctr"/>
                </a:tc>
              </a:tr>
              <a:tr h="1434454">
                <a:tc>
                  <a:txBody>
                    <a:bodyPr/>
                    <a:lstStyle/>
                    <a:p>
                      <a:pPr marL="0" marR="0" algn="ctr">
                        <a:lnSpc>
                          <a:spcPct val="115000"/>
                        </a:lnSpc>
                        <a:spcBef>
                          <a:spcPts val="0"/>
                        </a:spcBef>
                        <a:spcAft>
                          <a:spcPts val="1000"/>
                        </a:spcAft>
                      </a:pPr>
                      <a:r>
                        <a:rPr lang="en-US" sz="1600" dirty="0">
                          <a:effectLst/>
                          <a:latin typeface="Arial" panose="020B0604020202020204" pitchFamily="34" charset="0"/>
                          <a:cs typeface="Arial" panose="020B0604020202020204" pitchFamily="34" charset="0"/>
                        </a:rPr>
                        <a:t>iii)</a:t>
                      </a:r>
                      <a:endParaRPr lang="en-US" sz="160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gn="just">
                        <a:lnSpc>
                          <a:spcPct val="115000"/>
                        </a:lnSpc>
                        <a:spcBef>
                          <a:spcPts val="0"/>
                        </a:spcBef>
                        <a:spcAft>
                          <a:spcPts val="1000"/>
                        </a:spcAft>
                      </a:pPr>
                      <a:r>
                        <a:rPr lang="en-US" sz="1600" dirty="0" smtClean="0">
                          <a:effectLst/>
                          <a:latin typeface="Arial" panose="020B0604020202020204" pitchFamily="34" charset="0"/>
                          <a:cs typeface="Arial" panose="020B0604020202020204" pitchFamily="34" charset="0"/>
                        </a:rPr>
                        <a:t>Thermometers:</a:t>
                      </a:r>
                    </a:p>
                    <a:p>
                      <a:pPr marL="0" marR="0" algn="just">
                        <a:lnSpc>
                          <a:spcPct val="115000"/>
                        </a:lnSpc>
                        <a:spcBef>
                          <a:spcPts val="0"/>
                        </a:spcBef>
                        <a:spcAft>
                          <a:spcPts val="1000"/>
                        </a:spcAft>
                      </a:pPr>
                      <a:r>
                        <a:rPr lang="en-US" sz="1600" dirty="0" smtClean="0">
                          <a:effectLst/>
                          <a:latin typeface="Arial" panose="020B0604020202020204" pitchFamily="34" charset="0"/>
                          <a:cs typeface="Arial" panose="020B0604020202020204" pitchFamily="34" charset="0"/>
                        </a:rPr>
                        <a:t>Mercury-in </a:t>
                      </a:r>
                      <a:r>
                        <a:rPr lang="en-US" sz="1600" dirty="0">
                          <a:effectLst/>
                          <a:latin typeface="Arial" panose="020B0604020202020204" pitchFamily="34" charset="0"/>
                          <a:cs typeface="Arial" panose="020B0604020202020204" pitchFamily="34" charset="0"/>
                        </a:rPr>
                        <a:t>glass thermometer range 0 to 250 </a:t>
                      </a:r>
                      <a:r>
                        <a:rPr lang="en-US" sz="1600" dirty="0" err="1">
                          <a:effectLst/>
                          <a:latin typeface="Arial" panose="020B0604020202020204" pitchFamily="34" charset="0"/>
                          <a:cs typeface="Arial" panose="020B0604020202020204" pitchFamily="34" charset="0"/>
                        </a:rPr>
                        <a:t>deg</a:t>
                      </a:r>
                      <a:r>
                        <a:rPr lang="en-US" sz="1600" dirty="0">
                          <a:effectLst/>
                          <a:latin typeface="Arial" panose="020B0604020202020204" pitchFamily="34" charset="0"/>
                          <a:cs typeface="Arial" panose="020B0604020202020204" pitchFamily="34" charset="0"/>
                        </a:rPr>
                        <a:t> C.</a:t>
                      </a:r>
                    </a:p>
                    <a:p>
                      <a:pPr marL="0" marR="0" algn="just">
                        <a:lnSpc>
                          <a:spcPct val="115000"/>
                        </a:lnSpc>
                        <a:spcBef>
                          <a:spcPts val="0"/>
                        </a:spcBef>
                        <a:spcAft>
                          <a:spcPts val="1000"/>
                        </a:spcAft>
                      </a:pPr>
                      <a:r>
                        <a:rPr lang="en-US" sz="1600" dirty="0">
                          <a:effectLst/>
                          <a:latin typeface="Arial" panose="020B0604020202020204" pitchFamily="34" charset="0"/>
                          <a:cs typeface="Arial" panose="020B0604020202020204" pitchFamily="34" charset="0"/>
                        </a:rPr>
                        <a:t>Mercury-in steel thermometer with 30 cm stem, range </a:t>
                      </a:r>
                      <a:r>
                        <a:rPr lang="en-US" sz="1600" dirty="0" err="1">
                          <a:effectLst/>
                          <a:latin typeface="Arial" panose="020B0604020202020204" pitchFamily="34" charset="0"/>
                          <a:cs typeface="Arial" panose="020B0604020202020204" pitchFamily="34" charset="0"/>
                        </a:rPr>
                        <a:t>upto</a:t>
                      </a:r>
                      <a:r>
                        <a:rPr lang="en-US" sz="1600" dirty="0">
                          <a:effectLst/>
                          <a:latin typeface="Arial" panose="020B0604020202020204" pitchFamily="34" charset="0"/>
                          <a:cs typeface="Arial" panose="020B0604020202020204" pitchFamily="34" charset="0"/>
                        </a:rPr>
                        <a:t> 300 </a:t>
                      </a:r>
                      <a:r>
                        <a:rPr lang="en-US" sz="1600" dirty="0" err="1">
                          <a:effectLst/>
                          <a:latin typeface="Arial" panose="020B0604020202020204" pitchFamily="34" charset="0"/>
                          <a:cs typeface="Arial" panose="020B0604020202020204" pitchFamily="34" charset="0"/>
                        </a:rPr>
                        <a:t>deg</a:t>
                      </a:r>
                      <a:r>
                        <a:rPr lang="en-US" sz="1600" dirty="0">
                          <a:effectLst/>
                          <a:latin typeface="Arial" panose="020B0604020202020204" pitchFamily="34" charset="0"/>
                          <a:cs typeface="Arial" panose="020B0604020202020204" pitchFamily="34" charset="0"/>
                        </a:rPr>
                        <a:t> C.</a:t>
                      </a:r>
                      <a:endParaRPr lang="en-US" sz="160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gn="ctr">
                        <a:lnSpc>
                          <a:spcPct val="115000"/>
                        </a:lnSpc>
                        <a:spcBef>
                          <a:spcPts val="0"/>
                        </a:spcBef>
                        <a:spcAft>
                          <a:spcPts val="1000"/>
                        </a:spcAft>
                      </a:pPr>
                      <a:r>
                        <a:rPr lang="en-US" sz="1600" dirty="0">
                          <a:effectLst/>
                          <a:latin typeface="Arial" panose="020B0604020202020204" pitchFamily="34" charset="0"/>
                          <a:cs typeface="Arial" panose="020B0604020202020204" pitchFamily="34" charset="0"/>
                        </a:rPr>
                        <a:t> </a:t>
                      </a:r>
                    </a:p>
                    <a:p>
                      <a:pPr marL="0" marR="0" algn="ctr">
                        <a:lnSpc>
                          <a:spcPct val="115000"/>
                        </a:lnSpc>
                        <a:spcBef>
                          <a:spcPts val="0"/>
                        </a:spcBef>
                        <a:spcAft>
                          <a:spcPts val="1000"/>
                        </a:spcAft>
                      </a:pPr>
                      <a:r>
                        <a:rPr lang="en-US" sz="1600" dirty="0">
                          <a:effectLst/>
                          <a:latin typeface="Arial" panose="020B0604020202020204" pitchFamily="34" charset="0"/>
                          <a:cs typeface="Arial" panose="020B0604020202020204" pitchFamily="34" charset="0"/>
                        </a:rPr>
                        <a:t>2Nos.</a:t>
                      </a:r>
                      <a:endParaRPr lang="en-US" sz="1600" dirty="0">
                        <a:effectLst/>
                        <a:latin typeface="Arial" panose="020B0604020202020204" pitchFamily="34" charset="0"/>
                        <a:ea typeface="Calibri"/>
                        <a:cs typeface="Arial" panose="020B0604020202020204" pitchFamily="34" charset="0"/>
                      </a:endParaRPr>
                    </a:p>
                  </a:txBody>
                  <a:tcPr marL="68580" marR="68580" marT="0" marB="0" anchor="ctr"/>
                </a:tc>
              </a:tr>
              <a:tr h="275447">
                <a:tc>
                  <a:txBody>
                    <a:bodyPr/>
                    <a:lstStyle/>
                    <a:p>
                      <a:pPr marL="0" marR="0" algn="ctr">
                        <a:lnSpc>
                          <a:spcPct val="115000"/>
                        </a:lnSpc>
                        <a:spcBef>
                          <a:spcPts val="0"/>
                        </a:spcBef>
                        <a:spcAft>
                          <a:spcPts val="1000"/>
                        </a:spcAft>
                      </a:pPr>
                      <a:r>
                        <a:rPr lang="en-US" sz="1600" dirty="0">
                          <a:effectLst/>
                          <a:latin typeface="Arial" panose="020B0604020202020204" pitchFamily="34" charset="0"/>
                          <a:cs typeface="Arial" panose="020B0604020202020204" pitchFamily="34" charset="0"/>
                        </a:rPr>
                        <a:t>iv)</a:t>
                      </a:r>
                      <a:endParaRPr lang="en-US" sz="160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gn="just">
                        <a:lnSpc>
                          <a:spcPct val="115000"/>
                        </a:lnSpc>
                        <a:spcBef>
                          <a:spcPts val="0"/>
                        </a:spcBef>
                        <a:spcAft>
                          <a:spcPts val="1000"/>
                        </a:spcAft>
                      </a:pPr>
                      <a:r>
                        <a:rPr lang="en-US" sz="1600" dirty="0">
                          <a:effectLst/>
                          <a:latin typeface="Arial" panose="020B0604020202020204" pitchFamily="34" charset="0"/>
                          <a:cs typeface="Arial" panose="020B0604020202020204" pitchFamily="34" charset="0"/>
                        </a:rPr>
                        <a:t>Electric Oven/ electric hot plate/ Kerosene or gas stove.</a:t>
                      </a:r>
                      <a:endParaRPr lang="en-US" sz="160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gn="ctr">
                        <a:lnSpc>
                          <a:spcPct val="115000"/>
                        </a:lnSpc>
                        <a:spcBef>
                          <a:spcPts val="0"/>
                        </a:spcBef>
                        <a:spcAft>
                          <a:spcPts val="1000"/>
                        </a:spcAft>
                      </a:pPr>
                      <a:r>
                        <a:rPr lang="en-US" sz="1600">
                          <a:effectLst/>
                          <a:latin typeface="Arial" panose="020B0604020202020204" pitchFamily="34" charset="0"/>
                          <a:cs typeface="Arial" panose="020B0604020202020204" pitchFamily="34" charset="0"/>
                        </a:rPr>
                        <a:t>1 No.</a:t>
                      </a:r>
                      <a:endParaRPr lang="en-US" sz="1600">
                        <a:effectLst/>
                        <a:latin typeface="Arial" panose="020B0604020202020204" pitchFamily="34" charset="0"/>
                        <a:ea typeface="Calibri"/>
                        <a:cs typeface="Arial" panose="020B0604020202020204" pitchFamily="34" charset="0"/>
                      </a:endParaRPr>
                    </a:p>
                  </a:txBody>
                  <a:tcPr marL="68580" marR="68580" marT="0" marB="0" anchor="ctr"/>
                </a:tc>
              </a:tr>
              <a:tr h="1101789">
                <a:tc>
                  <a:txBody>
                    <a:bodyPr/>
                    <a:lstStyle/>
                    <a:p>
                      <a:pPr marL="0" marR="0" algn="ctr">
                        <a:lnSpc>
                          <a:spcPct val="115000"/>
                        </a:lnSpc>
                        <a:spcBef>
                          <a:spcPts val="0"/>
                        </a:spcBef>
                        <a:spcAft>
                          <a:spcPts val="1000"/>
                        </a:spcAft>
                      </a:pPr>
                      <a:r>
                        <a:rPr lang="en-US" sz="1600" dirty="0">
                          <a:effectLst/>
                          <a:latin typeface="Arial" panose="020B0604020202020204" pitchFamily="34" charset="0"/>
                          <a:cs typeface="Arial" panose="020B0604020202020204" pitchFamily="34" charset="0"/>
                        </a:rPr>
                        <a:t>v)</a:t>
                      </a:r>
                      <a:endParaRPr lang="en-US" sz="160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gn="just">
                        <a:lnSpc>
                          <a:spcPct val="115000"/>
                        </a:lnSpc>
                        <a:spcBef>
                          <a:spcPts val="0"/>
                        </a:spcBef>
                        <a:spcAft>
                          <a:spcPts val="1000"/>
                        </a:spcAft>
                      </a:pPr>
                      <a:r>
                        <a:rPr lang="en-US" sz="1600" dirty="0">
                          <a:effectLst/>
                          <a:latin typeface="Arial" panose="020B0604020202020204" pitchFamily="34" charset="0"/>
                          <a:cs typeface="Arial" panose="020B0604020202020204" pitchFamily="34" charset="0"/>
                        </a:rPr>
                        <a:t>Set of IS sieves with lid and pan with mechanical shaking arrangement; 450 mm diameter : 65mm, 40mm, 25mm, 12.5mm, 10mm and 4.75mm size and any other sieve required at site.</a:t>
                      </a:r>
                      <a:endParaRPr lang="en-US" sz="160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gn="ctr">
                        <a:lnSpc>
                          <a:spcPct val="115000"/>
                        </a:lnSpc>
                        <a:spcBef>
                          <a:spcPts val="0"/>
                        </a:spcBef>
                        <a:spcAft>
                          <a:spcPts val="1000"/>
                        </a:spcAft>
                      </a:pPr>
                      <a:r>
                        <a:rPr lang="en-US" sz="1600">
                          <a:effectLst/>
                          <a:latin typeface="Arial" panose="020B0604020202020204" pitchFamily="34" charset="0"/>
                          <a:cs typeface="Arial" panose="020B0604020202020204" pitchFamily="34" charset="0"/>
                        </a:rPr>
                        <a:t>2 Sets.</a:t>
                      </a:r>
                      <a:endParaRPr lang="en-US" sz="1600">
                        <a:effectLst/>
                        <a:latin typeface="Arial" panose="020B0604020202020204" pitchFamily="34" charset="0"/>
                        <a:ea typeface="Calibri"/>
                        <a:cs typeface="Arial" panose="020B0604020202020204" pitchFamily="34" charset="0"/>
                      </a:endParaRPr>
                    </a:p>
                  </a:txBody>
                  <a:tcPr marL="68580" marR="68580" marT="0" marB="0" anchor="ctr"/>
                </a:tc>
              </a:tr>
              <a:tr h="992674">
                <a:tc>
                  <a:txBody>
                    <a:bodyPr/>
                    <a:lstStyle/>
                    <a:p>
                      <a:pPr marL="0" marR="0" algn="ctr">
                        <a:lnSpc>
                          <a:spcPct val="115000"/>
                        </a:lnSpc>
                        <a:spcBef>
                          <a:spcPts val="0"/>
                        </a:spcBef>
                        <a:spcAft>
                          <a:spcPts val="1000"/>
                        </a:spcAft>
                      </a:pPr>
                      <a:r>
                        <a:rPr lang="en-US" sz="1600" dirty="0">
                          <a:effectLst/>
                          <a:latin typeface="Arial" panose="020B0604020202020204" pitchFamily="34" charset="0"/>
                          <a:cs typeface="Arial" panose="020B0604020202020204" pitchFamily="34" charset="0"/>
                        </a:rPr>
                        <a:t>vi)</a:t>
                      </a:r>
                      <a:endParaRPr lang="en-US" sz="160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gn="just">
                        <a:lnSpc>
                          <a:spcPct val="115000"/>
                        </a:lnSpc>
                        <a:spcBef>
                          <a:spcPts val="0"/>
                        </a:spcBef>
                        <a:spcAft>
                          <a:spcPts val="1000"/>
                        </a:spcAft>
                      </a:pPr>
                      <a:r>
                        <a:rPr lang="en-US" sz="1600" dirty="0">
                          <a:effectLst/>
                          <a:latin typeface="Arial" panose="020B0604020202020204" pitchFamily="34" charset="0"/>
                          <a:cs typeface="Arial" panose="020B0604020202020204" pitchFamily="34" charset="0"/>
                        </a:rPr>
                        <a:t>200 mm diameter :</a:t>
                      </a:r>
                    </a:p>
                    <a:p>
                      <a:pPr marL="0" marR="0" algn="just">
                        <a:lnSpc>
                          <a:spcPct val="115000"/>
                        </a:lnSpc>
                        <a:spcBef>
                          <a:spcPts val="0"/>
                        </a:spcBef>
                        <a:spcAft>
                          <a:spcPts val="1000"/>
                        </a:spcAft>
                      </a:pPr>
                      <a:r>
                        <a:rPr lang="en-US" sz="1600" dirty="0">
                          <a:effectLst/>
                          <a:latin typeface="Arial" panose="020B0604020202020204" pitchFamily="34" charset="0"/>
                          <a:cs typeface="Arial" panose="020B0604020202020204" pitchFamily="34" charset="0"/>
                        </a:rPr>
                        <a:t>2.36mm, 2.0mm, 1.18mm, 600 micron, 425 micron, 300 micron, 150 micron and 75 micron and any other sieve required at site.</a:t>
                      </a:r>
                      <a:endParaRPr lang="en-US" sz="160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gn="ctr">
                        <a:lnSpc>
                          <a:spcPct val="115000"/>
                        </a:lnSpc>
                        <a:spcBef>
                          <a:spcPts val="0"/>
                        </a:spcBef>
                        <a:spcAft>
                          <a:spcPts val="1000"/>
                        </a:spcAft>
                      </a:pPr>
                      <a:r>
                        <a:rPr lang="en-US" sz="1600">
                          <a:effectLst/>
                          <a:latin typeface="Arial" panose="020B0604020202020204" pitchFamily="34" charset="0"/>
                          <a:cs typeface="Arial" panose="020B0604020202020204" pitchFamily="34" charset="0"/>
                        </a:rPr>
                        <a:t>2 Sets.</a:t>
                      </a:r>
                      <a:endParaRPr lang="en-US" sz="1600">
                        <a:effectLst/>
                        <a:latin typeface="Arial" panose="020B0604020202020204" pitchFamily="34" charset="0"/>
                        <a:ea typeface="Calibri"/>
                        <a:cs typeface="Arial" panose="020B0604020202020204" pitchFamily="34" charset="0"/>
                      </a:endParaRPr>
                    </a:p>
                  </a:txBody>
                  <a:tcPr marL="68580" marR="68580" marT="0" marB="0" anchor="ctr"/>
                </a:tc>
              </a:tr>
              <a:tr h="275447">
                <a:tc>
                  <a:txBody>
                    <a:bodyPr/>
                    <a:lstStyle/>
                    <a:p>
                      <a:pPr marL="0" marR="0" algn="ctr">
                        <a:lnSpc>
                          <a:spcPct val="115000"/>
                        </a:lnSpc>
                        <a:spcBef>
                          <a:spcPts val="0"/>
                        </a:spcBef>
                        <a:spcAft>
                          <a:spcPts val="1000"/>
                        </a:spcAft>
                      </a:pPr>
                      <a:r>
                        <a:rPr lang="en-US" sz="1600" dirty="0">
                          <a:effectLst/>
                          <a:latin typeface="Arial" panose="020B0604020202020204" pitchFamily="34" charset="0"/>
                          <a:cs typeface="Arial" panose="020B0604020202020204" pitchFamily="34" charset="0"/>
                        </a:rPr>
                        <a:t>vii)</a:t>
                      </a:r>
                      <a:endParaRPr lang="en-US" sz="160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gn="just">
                        <a:lnSpc>
                          <a:spcPct val="115000"/>
                        </a:lnSpc>
                        <a:spcBef>
                          <a:spcPts val="0"/>
                        </a:spcBef>
                        <a:spcAft>
                          <a:spcPts val="1000"/>
                        </a:spcAft>
                      </a:pPr>
                      <a:r>
                        <a:rPr lang="en-US" sz="1600" dirty="0">
                          <a:effectLst/>
                          <a:latin typeface="Arial" panose="020B0604020202020204" pitchFamily="34" charset="0"/>
                          <a:cs typeface="Arial" panose="020B0604020202020204" pitchFamily="34" charset="0"/>
                        </a:rPr>
                        <a:t>Water Testing Kit</a:t>
                      </a:r>
                      <a:endParaRPr lang="en-US" sz="160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gn="ctr">
                        <a:lnSpc>
                          <a:spcPct val="115000"/>
                        </a:lnSpc>
                        <a:spcBef>
                          <a:spcPts val="0"/>
                        </a:spcBef>
                        <a:spcAft>
                          <a:spcPts val="1000"/>
                        </a:spcAft>
                      </a:pPr>
                      <a:r>
                        <a:rPr lang="en-US" sz="1600" dirty="0">
                          <a:effectLst/>
                          <a:latin typeface="Arial" panose="020B0604020202020204" pitchFamily="34" charset="0"/>
                          <a:cs typeface="Arial" panose="020B0604020202020204" pitchFamily="34" charset="0"/>
                        </a:rPr>
                        <a:t>1 Set</a:t>
                      </a:r>
                      <a:endParaRPr lang="en-US" sz="1600" dirty="0">
                        <a:effectLst/>
                        <a:latin typeface="Arial" panose="020B0604020202020204" pitchFamily="34" charset="0"/>
                        <a:ea typeface="Calibri"/>
                        <a:cs typeface="Arial" panose="020B0604020202020204" pitchFamily="34" charset="0"/>
                      </a:endParaRPr>
                    </a:p>
                  </a:txBody>
                  <a:tcPr marL="68580" marR="68580" marT="0" marB="0" anchor="ctr"/>
                </a:tc>
              </a:tr>
              <a:tr h="275447">
                <a:tc>
                  <a:txBody>
                    <a:bodyPr/>
                    <a:lstStyle/>
                    <a:p>
                      <a:pPr marL="0" marR="0" algn="ctr">
                        <a:lnSpc>
                          <a:spcPct val="115000"/>
                        </a:lnSpc>
                        <a:spcBef>
                          <a:spcPts val="0"/>
                        </a:spcBef>
                        <a:spcAft>
                          <a:spcPts val="1000"/>
                        </a:spcAft>
                      </a:pPr>
                      <a:r>
                        <a:rPr lang="en-US" sz="1600" dirty="0">
                          <a:effectLst/>
                          <a:latin typeface="Arial" panose="020B0604020202020204" pitchFamily="34" charset="0"/>
                          <a:cs typeface="Arial" panose="020B0604020202020204" pitchFamily="34" charset="0"/>
                        </a:rPr>
                        <a:t>viii)</a:t>
                      </a:r>
                      <a:endParaRPr lang="en-US" sz="160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gn="just">
                        <a:lnSpc>
                          <a:spcPct val="115000"/>
                        </a:lnSpc>
                        <a:spcBef>
                          <a:spcPts val="0"/>
                        </a:spcBef>
                        <a:spcAft>
                          <a:spcPts val="1000"/>
                        </a:spcAft>
                      </a:pPr>
                      <a:r>
                        <a:rPr lang="en-US" sz="1600">
                          <a:effectLst/>
                          <a:latin typeface="Arial" panose="020B0604020202020204" pitchFamily="34" charset="0"/>
                          <a:cs typeface="Arial" panose="020B0604020202020204" pitchFamily="34" charset="0"/>
                        </a:rPr>
                        <a:t>First Aid Box</a:t>
                      </a:r>
                      <a:endParaRPr lang="en-US" sz="160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gn="ctr">
                        <a:lnSpc>
                          <a:spcPct val="115000"/>
                        </a:lnSpc>
                        <a:spcBef>
                          <a:spcPts val="0"/>
                        </a:spcBef>
                        <a:spcAft>
                          <a:spcPts val="1000"/>
                        </a:spcAft>
                      </a:pPr>
                      <a:r>
                        <a:rPr lang="en-US" sz="1600" dirty="0">
                          <a:effectLst/>
                          <a:latin typeface="Arial" panose="020B0604020202020204" pitchFamily="34" charset="0"/>
                          <a:cs typeface="Arial" panose="020B0604020202020204" pitchFamily="34" charset="0"/>
                        </a:rPr>
                        <a:t>1 Set</a:t>
                      </a:r>
                      <a:endParaRPr lang="en-US" sz="1600" dirty="0">
                        <a:effectLst/>
                        <a:latin typeface="Arial" panose="020B0604020202020204" pitchFamily="34" charset="0"/>
                        <a:ea typeface="Calibri"/>
                        <a:cs typeface="Arial" panose="020B0604020202020204" pitchFamily="34" charset="0"/>
                      </a:endParaRPr>
                    </a:p>
                  </a:txBody>
                  <a:tcPr marL="68580" marR="68580" marT="0" marB="0" anchor="ctr"/>
                </a:tc>
              </a:tr>
            </a:tbl>
          </a:graphicData>
        </a:graphic>
      </p:graphicFrame>
    </p:spTree>
    <p:extLst>
      <p:ext uri="{BB962C8B-B14F-4D97-AF65-F5344CB8AC3E}">
        <p14:creationId xmlns="" xmlns:p14="http://schemas.microsoft.com/office/powerpoint/2010/main" val="94048657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15962"/>
          </a:xfrm>
        </p:spPr>
        <p:txBody>
          <a:bodyPr/>
          <a:lstStyle/>
          <a:p>
            <a:pPr algn="l"/>
            <a:r>
              <a:rPr lang="en-IN" sz="3600" b="1" dirty="0" smtClean="0">
                <a:solidFill>
                  <a:srgbClr val="C00000"/>
                </a:solidFill>
              </a:rPr>
              <a:t>Important Instruction to Bidder</a:t>
            </a:r>
            <a:endParaRPr lang="en-US" sz="3600" b="1" dirty="0">
              <a:solidFill>
                <a:srgbClr val="C00000"/>
              </a:solidFill>
            </a:endParaRPr>
          </a:p>
        </p:txBody>
      </p:sp>
      <p:sp>
        <p:nvSpPr>
          <p:cNvPr id="3" name="Content Placeholder 2"/>
          <p:cNvSpPr>
            <a:spLocks noGrp="1"/>
          </p:cNvSpPr>
          <p:nvPr>
            <p:ph idx="1"/>
          </p:nvPr>
        </p:nvSpPr>
        <p:spPr>
          <a:xfrm>
            <a:off x="457200" y="990600"/>
            <a:ext cx="8229600" cy="5135563"/>
          </a:xfrm>
        </p:spPr>
        <p:txBody>
          <a:bodyPr>
            <a:normAutofit fontScale="92500"/>
          </a:bodyPr>
          <a:lstStyle/>
          <a:p>
            <a:pPr algn="just"/>
            <a:r>
              <a:rPr lang="en-IN" sz="2400" dirty="0" smtClean="0">
                <a:latin typeface="Arial" panose="020B0604020202020204" pitchFamily="34" charset="0"/>
                <a:cs typeface="Arial" panose="020B0604020202020204" pitchFamily="34" charset="0"/>
              </a:rPr>
              <a:t>Contractor shall establish his own lab with new equipment at DoAT’s premises. Space will be provided by </a:t>
            </a:r>
            <a:r>
              <a:rPr lang="en-IN" sz="2400" dirty="0" err="1" smtClean="0">
                <a:latin typeface="Arial" panose="020B0604020202020204" pitchFamily="34" charset="0"/>
                <a:cs typeface="Arial" panose="020B0604020202020204" pitchFamily="34" charset="0"/>
              </a:rPr>
              <a:t>DoAT</a:t>
            </a:r>
            <a:r>
              <a:rPr lang="en-IN" sz="2400" dirty="0" smtClean="0">
                <a:latin typeface="Arial" panose="020B0604020202020204" pitchFamily="34" charset="0"/>
                <a:cs typeface="Arial" panose="020B0604020202020204" pitchFamily="34" charset="0"/>
              </a:rPr>
              <a:t>.</a:t>
            </a:r>
            <a:endParaRPr lang="en-IN" sz="2400" dirty="0" smtClean="0">
              <a:latin typeface="Arial" panose="020B0604020202020204" pitchFamily="34" charset="0"/>
              <a:cs typeface="Arial" panose="020B0604020202020204" pitchFamily="34" charset="0"/>
            </a:endParaRPr>
          </a:p>
          <a:p>
            <a:pPr algn="just"/>
            <a:r>
              <a:rPr lang="en-IN" sz="2400" dirty="0" smtClean="0">
                <a:latin typeface="Arial" panose="020B0604020202020204" pitchFamily="34" charset="0"/>
                <a:cs typeface="Arial" panose="020B0604020202020204" pitchFamily="34" charset="0"/>
              </a:rPr>
              <a:t>Construction timing will be 1pm to </a:t>
            </a:r>
            <a:r>
              <a:rPr lang="en-IN" sz="2400" dirty="0" smtClean="0">
                <a:latin typeface="Arial" panose="020B0604020202020204" pitchFamily="34" charset="0"/>
                <a:cs typeface="Arial" panose="020B0604020202020204" pitchFamily="34" charset="0"/>
              </a:rPr>
              <a:t>5am. </a:t>
            </a:r>
          </a:p>
          <a:p>
            <a:pPr algn="just"/>
            <a:r>
              <a:rPr lang="en-IN" sz="2400" dirty="0" smtClean="0">
                <a:latin typeface="Arial" panose="020B0604020202020204" pitchFamily="34" charset="0"/>
                <a:cs typeface="Arial" panose="020B0604020202020204" pitchFamily="34" charset="0"/>
              </a:rPr>
              <a:t>The project shall not hamper the daily airport operations</a:t>
            </a:r>
            <a:endParaRPr lang="en-IN" sz="2400" dirty="0" smtClean="0">
              <a:latin typeface="Arial" panose="020B0604020202020204" pitchFamily="34" charset="0"/>
              <a:cs typeface="Arial" panose="020B0604020202020204" pitchFamily="34" charset="0"/>
            </a:endParaRPr>
          </a:p>
          <a:p>
            <a:pPr algn="just"/>
            <a:r>
              <a:rPr lang="en-IN" sz="2400" dirty="0" smtClean="0">
                <a:latin typeface="Arial" panose="020B0604020202020204" pitchFamily="34" charset="0"/>
                <a:cs typeface="Arial" panose="020B0604020202020204" pitchFamily="34" charset="0"/>
              </a:rPr>
              <a:t>Hot batch mix plant to be established at the client premises, area will be provided by </a:t>
            </a:r>
            <a:r>
              <a:rPr lang="en-IN" sz="2400" dirty="0" err="1" smtClean="0">
                <a:latin typeface="Arial" panose="020B0604020202020204" pitchFamily="34" charset="0"/>
                <a:cs typeface="Arial" panose="020B0604020202020204" pitchFamily="34" charset="0"/>
              </a:rPr>
              <a:t>DoAT</a:t>
            </a:r>
            <a:r>
              <a:rPr lang="en-IN" sz="2400" dirty="0" smtClean="0">
                <a:latin typeface="Arial" panose="020B0604020202020204" pitchFamily="34" charset="0"/>
                <a:cs typeface="Arial" panose="020B0604020202020204" pitchFamily="34" charset="0"/>
              </a:rPr>
              <a:t>.</a:t>
            </a:r>
            <a:endParaRPr lang="en-IN" sz="2400" dirty="0" smtClean="0">
              <a:latin typeface="Arial" panose="020B0604020202020204" pitchFamily="34" charset="0"/>
              <a:cs typeface="Arial" panose="020B0604020202020204" pitchFamily="34" charset="0"/>
            </a:endParaRPr>
          </a:p>
          <a:p>
            <a:pPr algn="just"/>
            <a:r>
              <a:rPr lang="en-IN" sz="2400" dirty="0" smtClean="0">
                <a:latin typeface="Arial" panose="020B0604020202020204" pitchFamily="34" charset="0"/>
                <a:cs typeface="Arial" panose="020B0604020202020204" pitchFamily="34" charset="0"/>
              </a:rPr>
              <a:t>Construction Material like aggregate, fines, bitumen shall be stored at least for 7 days</a:t>
            </a:r>
            <a:r>
              <a:rPr lang="en-IN" sz="2400" dirty="0" smtClean="0">
                <a:latin typeface="Arial" panose="020B0604020202020204" pitchFamily="34" charset="0"/>
                <a:cs typeface="Arial" panose="020B0604020202020204" pitchFamily="34" charset="0"/>
              </a:rPr>
              <a:t>.</a:t>
            </a:r>
            <a:endParaRPr lang="en-IN" sz="2400" dirty="0" smtClean="0">
              <a:latin typeface="Arial" panose="020B0604020202020204" pitchFamily="34" charset="0"/>
              <a:cs typeface="Arial" panose="020B0604020202020204" pitchFamily="34" charset="0"/>
            </a:endParaRPr>
          </a:p>
          <a:p>
            <a:pPr algn="just"/>
            <a:r>
              <a:rPr lang="en-IN" sz="2400" dirty="0" smtClean="0">
                <a:latin typeface="Arial" panose="020B0604020202020204" pitchFamily="34" charset="0"/>
                <a:cs typeface="Arial" panose="020B0604020202020204" pitchFamily="34" charset="0"/>
              </a:rPr>
              <a:t>Safety precaution to be taken for labour, engineers</a:t>
            </a:r>
            <a:r>
              <a:rPr lang="en-IN" sz="2400" dirty="0" smtClean="0">
                <a:latin typeface="Arial" panose="020B0604020202020204" pitchFamily="34" charset="0"/>
                <a:cs typeface="Arial" panose="020B0604020202020204" pitchFamily="34" charset="0"/>
              </a:rPr>
              <a:t>.</a:t>
            </a:r>
            <a:endParaRPr lang="en-IN" sz="2400" dirty="0" smtClean="0">
              <a:latin typeface="Arial" panose="020B0604020202020204" pitchFamily="34" charset="0"/>
              <a:cs typeface="Arial" panose="020B0604020202020204" pitchFamily="34" charset="0"/>
            </a:endParaRPr>
          </a:p>
          <a:p>
            <a:pPr algn="just">
              <a:buNone/>
            </a:pPr>
            <a:r>
              <a:rPr lang="en-IN" sz="2400" dirty="0" smtClean="0">
                <a:latin typeface="Arial" panose="020B0604020202020204" pitchFamily="34" charset="0"/>
                <a:cs typeface="Arial" panose="020B0604020202020204" pitchFamily="34" charset="0"/>
              </a:rPr>
              <a:t>Note: This presentation is a basic information of the project. The final and detailed project requirements and evaluation criteria shall be as per the bidding document which shall be uploaded on our website </a:t>
            </a:r>
            <a:r>
              <a:rPr lang="en-IN" sz="2400" dirty="0" smtClean="0">
                <a:latin typeface="Arial" panose="020B0604020202020204" pitchFamily="34" charset="0"/>
                <a:cs typeface="Arial" panose="020B0604020202020204" pitchFamily="34" charset="0"/>
                <a:hlinkClick r:id="rId2"/>
              </a:rPr>
              <a:t>www.doat.gov.bt</a:t>
            </a:r>
            <a:r>
              <a:rPr lang="en-IN" sz="2400" dirty="0" smtClean="0">
                <a:latin typeface="Arial" panose="020B0604020202020204" pitchFamily="34" charset="0"/>
                <a:cs typeface="Arial" panose="020B0604020202020204" pitchFamily="34" charset="0"/>
              </a:rPr>
              <a:t> on 22</a:t>
            </a:r>
            <a:r>
              <a:rPr lang="en-IN" sz="2400" baseline="30000" dirty="0" smtClean="0">
                <a:latin typeface="Arial" panose="020B0604020202020204" pitchFamily="34" charset="0"/>
                <a:cs typeface="Arial" panose="020B0604020202020204" pitchFamily="34" charset="0"/>
              </a:rPr>
              <a:t>nd</a:t>
            </a:r>
            <a:r>
              <a:rPr lang="en-IN" sz="2400" dirty="0" smtClean="0">
                <a:latin typeface="Arial" panose="020B0604020202020204" pitchFamily="34" charset="0"/>
                <a:cs typeface="Arial" panose="020B0604020202020204" pitchFamily="34" charset="0"/>
              </a:rPr>
              <a:t> Jan 2020. </a:t>
            </a:r>
          </a:p>
          <a:p>
            <a:pPr algn="just">
              <a:buNone/>
            </a:pPr>
            <a:endParaRPr lang="en-IN" sz="2400" dirty="0" smtClean="0">
              <a:latin typeface="Arial" panose="020B0604020202020204" pitchFamily="34" charset="0"/>
              <a:cs typeface="Arial" panose="020B0604020202020204" pitchFamily="34" charset="0"/>
            </a:endParaRPr>
          </a:p>
          <a:p>
            <a:pPr algn="just"/>
            <a:endParaRPr lang="en-US" sz="2400" dirty="0">
              <a:latin typeface="Arial" panose="020B0604020202020204" pitchFamily="34" charset="0"/>
              <a:cs typeface="Arial" panose="020B0604020202020204" pitchFamily="34" charset="0"/>
            </a:endParaRPr>
          </a:p>
        </p:txBody>
      </p:sp>
    </p:spTree>
    <p:extLst>
      <p:ext uri="{BB962C8B-B14F-4D97-AF65-F5344CB8AC3E}">
        <p14:creationId xmlns="" xmlns:p14="http://schemas.microsoft.com/office/powerpoint/2010/main" val="15515381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36075"/>
            <a:ext cx="8229600" cy="838200"/>
          </a:xfrm>
        </p:spPr>
        <p:txBody>
          <a:bodyPr/>
          <a:lstStyle/>
          <a:p>
            <a:pPr algn="l"/>
            <a:r>
              <a:rPr lang="en-US" sz="3200" b="1" dirty="0">
                <a:solidFill>
                  <a:srgbClr val="C00000"/>
                </a:solidFill>
              </a:rPr>
              <a:t>Brief Scope of Work</a:t>
            </a:r>
          </a:p>
        </p:txBody>
      </p:sp>
      <p:sp>
        <p:nvSpPr>
          <p:cNvPr id="4" name="Content Placeholder 3"/>
          <p:cNvSpPr>
            <a:spLocks noGrp="1"/>
          </p:cNvSpPr>
          <p:nvPr>
            <p:ph idx="1"/>
          </p:nvPr>
        </p:nvSpPr>
        <p:spPr>
          <a:xfrm>
            <a:off x="457200" y="1219200"/>
            <a:ext cx="8229600" cy="4906963"/>
          </a:xfrm>
        </p:spPr>
        <p:txBody>
          <a:bodyPr vert="horz" lIns="91440" tIns="45720" rIns="91440" bIns="45720" rtlCol="0">
            <a:normAutofit/>
          </a:bodyPr>
          <a:lstStyle/>
          <a:p>
            <a:pPr algn="just"/>
            <a:r>
              <a:rPr lang="en-US" sz="2400" dirty="0">
                <a:latin typeface="Arial" panose="020B0604020202020204" pitchFamily="34" charset="0"/>
                <a:cs typeface="Arial" panose="020B0604020202020204" pitchFamily="34" charset="0"/>
              </a:rPr>
              <a:t>Re-surfacing of runway (Length 2270m, Width 30m, shoulder 5m on either side</a:t>
            </a:r>
            <a:r>
              <a:rPr lang="en-US" sz="2400" dirty="0" smtClean="0">
                <a:latin typeface="Arial" panose="020B0604020202020204" pitchFamily="34" charset="0"/>
                <a:cs typeface="Arial" panose="020B0604020202020204" pitchFamily="34" charset="0"/>
              </a:rPr>
              <a:t>)</a:t>
            </a:r>
          </a:p>
          <a:p>
            <a:pPr algn="just"/>
            <a:endParaRPr lang="en-US" sz="2400" dirty="0">
              <a:latin typeface="Arial" panose="020B0604020202020204" pitchFamily="34" charset="0"/>
              <a:cs typeface="Arial" panose="020B0604020202020204" pitchFamily="34" charset="0"/>
            </a:endParaRPr>
          </a:p>
          <a:p>
            <a:pPr algn="just"/>
            <a:r>
              <a:rPr lang="en-US" sz="2400" dirty="0">
                <a:latin typeface="Arial" panose="020B0604020202020204" pitchFamily="34" charset="0"/>
                <a:cs typeface="Arial" panose="020B0604020202020204" pitchFamily="34" charset="0"/>
              </a:rPr>
              <a:t>Taxiway-A – To be reconstructed with flexible </a:t>
            </a:r>
            <a:r>
              <a:rPr lang="en-US" sz="2400" dirty="0" smtClean="0">
                <a:latin typeface="Arial" panose="020B0604020202020204" pitchFamily="34" charset="0"/>
                <a:cs typeface="Arial" panose="020B0604020202020204" pitchFamily="34" charset="0"/>
              </a:rPr>
              <a:t>pavement</a:t>
            </a:r>
          </a:p>
          <a:p>
            <a:pPr algn="just"/>
            <a:endParaRPr lang="en-US" sz="2400" dirty="0">
              <a:latin typeface="Arial" panose="020B0604020202020204" pitchFamily="34" charset="0"/>
              <a:cs typeface="Arial" panose="020B0604020202020204" pitchFamily="34" charset="0"/>
            </a:endParaRPr>
          </a:p>
          <a:p>
            <a:pPr algn="just"/>
            <a:r>
              <a:rPr lang="en-US" sz="2400" dirty="0">
                <a:latin typeface="Arial" panose="020B0604020202020204" pitchFamily="34" charset="0"/>
                <a:cs typeface="Arial" panose="020B0604020202020204" pitchFamily="34" charset="0"/>
              </a:rPr>
              <a:t>Apron (30% slabs to be re-surfaced with cement slurry, 7% joints to be cut and fill and remaining joints to be cleaned and replace with joint seal</a:t>
            </a:r>
            <a:r>
              <a:rPr lang="en-US" sz="2400" dirty="0" smtClean="0">
                <a:latin typeface="Arial" panose="020B0604020202020204" pitchFamily="34" charset="0"/>
                <a:cs typeface="Arial" panose="020B0604020202020204" pitchFamily="34" charset="0"/>
              </a:rPr>
              <a:t>)</a:t>
            </a:r>
          </a:p>
          <a:p>
            <a:pPr algn="just"/>
            <a:endParaRPr lang="en-US" sz="2400" dirty="0">
              <a:latin typeface="Arial" panose="020B0604020202020204" pitchFamily="34" charset="0"/>
              <a:cs typeface="Arial" panose="020B0604020202020204" pitchFamily="34" charset="0"/>
            </a:endParaRPr>
          </a:p>
          <a:p>
            <a:pPr algn="just"/>
            <a:r>
              <a:rPr lang="en-US" sz="2400" dirty="0">
                <a:latin typeface="Arial" panose="020B0604020202020204" pitchFamily="34" charset="0"/>
                <a:cs typeface="Arial" panose="020B0604020202020204" pitchFamily="34" charset="0"/>
              </a:rPr>
              <a:t>Taxiway-B  - Joints to be repaired</a:t>
            </a:r>
          </a:p>
        </p:txBody>
      </p:sp>
    </p:spTree>
    <p:extLst>
      <p:ext uri="{BB962C8B-B14F-4D97-AF65-F5344CB8AC3E}">
        <p14:creationId xmlns="" xmlns:p14="http://schemas.microsoft.com/office/powerpoint/2010/main" val="368801164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lstStyle/>
          <a:p>
            <a:pPr algn="r"/>
            <a:r>
              <a:rPr lang="en-US" sz="3200" b="1" dirty="0">
                <a:solidFill>
                  <a:srgbClr val="C00000"/>
                </a:solidFill>
              </a:rPr>
              <a:t>Contd..</a:t>
            </a:r>
          </a:p>
        </p:txBody>
      </p:sp>
      <p:sp>
        <p:nvSpPr>
          <p:cNvPr id="4" name="Content Placeholder 3"/>
          <p:cNvSpPr>
            <a:spLocks noGrp="1"/>
          </p:cNvSpPr>
          <p:nvPr>
            <p:ph idx="1"/>
          </p:nvPr>
        </p:nvSpPr>
        <p:spPr>
          <a:xfrm>
            <a:off x="457200" y="990600"/>
            <a:ext cx="8229600" cy="4906963"/>
          </a:xfrm>
        </p:spPr>
        <p:txBody>
          <a:bodyPr>
            <a:normAutofit/>
          </a:bodyPr>
          <a:lstStyle/>
          <a:p>
            <a:pPr lvl="0" algn="just"/>
            <a:r>
              <a:rPr lang="en-US" sz="2400" dirty="0" smtClean="0">
                <a:latin typeface="Arial" panose="020B0604020202020204" pitchFamily="34" charset="0"/>
                <a:cs typeface="Arial" panose="020B0604020202020204" pitchFamily="34" charset="0"/>
              </a:rPr>
              <a:t>Both </a:t>
            </a:r>
            <a:r>
              <a:rPr lang="en-US" sz="2400" dirty="0">
                <a:latin typeface="Arial" panose="020B0604020202020204" pitchFamily="34" charset="0"/>
                <a:cs typeface="Arial" panose="020B0604020202020204" pitchFamily="34" charset="0"/>
              </a:rPr>
              <a:t>runway end turn pad joints to be repaired. Turn </a:t>
            </a:r>
            <a:r>
              <a:rPr lang="en-US" sz="2400" dirty="0" smtClean="0">
                <a:latin typeface="Arial" panose="020B0604020202020204" pitchFamily="34" charset="0"/>
                <a:cs typeface="Arial" panose="020B0604020202020204" pitchFamily="34" charset="0"/>
              </a:rPr>
              <a:t>pad at RWY 33 </a:t>
            </a:r>
            <a:r>
              <a:rPr lang="en-US" sz="2400" dirty="0">
                <a:latin typeface="Arial" panose="020B0604020202020204" pitchFamily="34" charset="0"/>
                <a:cs typeface="Arial" panose="020B0604020202020204" pitchFamily="34" charset="0"/>
              </a:rPr>
              <a:t>shoulder to be reconstructed</a:t>
            </a:r>
            <a:r>
              <a:rPr lang="en-US" sz="2400" dirty="0" smtClean="0">
                <a:latin typeface="Arial" panose="020B0604020202020204" pitchFamily="34" charset="0"/>
                <a:cs typeface="Arial" panose="020B0604020202020204" pitchFamily="34" charset="0"/>
              </a:rPr>
              <a:t>.</a:t>
            </a:r>
          </a:p>
          <a:p>
            <a:pPr lvl="0" algn="just"/>
            <a:endParaRPr lang="en-US" sz="2400" dirty="0">
              <a:latin typeface="Arial" panose="020B0604020202020204" pitchFamily="34" charset="0"/>
              <a:cs typeface="Arial" panose="020B0604020202020204" pitchFamily="34" charset="0"/>
            </a:endParaRPr>
          </a:p>
          <a:p>
            <a:pPr lvl="0" algn="just"/>
            <a:r>
              <a:rPr lang="en-US" sz="2400" dirty="0">
                <a:latin typeface="Arial" panose="020B0604020202020204" pitchFamily="34" charset="0"/>
                <a:cs typeface="Arial" panose="020B0604020202020204" pitchFamily="34" charset="0"/>
              </a:rPr>
              <a:t>Marking to be done for runway, taxiways and apron</a:t>
            </a:r>
            <a:r>
              <a:rPr lang="en-US" sz="2400" dirty="0" smtClean="0">
                <a:latin typeface="Arial" panose="020B0604020202020204" pitchFamily="34" charset="0"/>
                <a:cs typeface="Arial" panose="020B0604020202020204" pitchFamily="34" charset="0"/>
              </a:rPr>
              <a:t>.</a:t>
            </a:r>
          </a:p>
          <a:p>
            <a:pPr lvl="0" algn="just"/>
            <a:endParaRPr lang="en-US" sz="2400" dirty="0">
              <a:latin typeface="Arial" panose="020B0604020202020204" pitchFamily="34" charset="0"/>
              <a:cs typeface="Arial" panose="020B0604020202020204" pitchFamily="34" charset="0"/>
            </a:endParaRPr>
          </a:p>
          <a:p>
            <a:pPr lvl="0" algn="just"/>
            <a:r>
              <a:rPr lang="en-US" sz="2400" dirty="0">
                <a:latin typeface="Arial" panose="020B0604020202020204" pitchFamily="34" charset="0"/>
                <a:cs typeface="Arial" panose="020B0604020202020204" pitchFamily="34" charset="0"/>
              </a:rPr>
              <a:t>Runway &amp; </a:t>
            </a:r>
            <a:r>
              <a:rPr lang="en-US" sz="2400" dirty="0" smtClean="0">
                <a:latin typeface="Arial" panose="020B0604020202020204" pitchFamily="34" charset="0"/>
                <a:cs typeface="Arial" panose="020B0604020202020204" pitchFamily="34" charset="0"/>
              </a:rPr>
              <a:t>Taxiway </a:t>
            </a:r>
            <a:r>
              <a:rPr lang="en-US" sz="2400" dirty="0">
                <a:latin typeface="Arial" panose="020B0604020202020204" pitchFamily="34" charset="0"/>
                <a:cs typeface="Arial" panose="020B0604020202020204" pitchFamily="34" charset="0"/>
              </a:rPr>
              <a:t>strip to be leveled</a:t>
            </a:r>
            <a:r>
              <a:rPr lang="en-US" sz="2400" dirty="0" smtClean="0">
                <a:latin typeface="Arial" panose="020B0604020202020204" pitchFamily="34" charset="0"/>
                <a:cs typeface="Arial" panose="020B0604020202020204" pitchFamily="34" charset="0"/>
              </a:rPr>
              <a:t>.</a:t>
            </a:r>
          </a:p>
          <a:p>
            <a:pPr lvl="0" algn="just"/>
            <a:endParaRPr lang="en-US" sz="2400" dirty="0">
              <a:latin typeface="Arial" panose="020B0604020202020204" pitchFamily="34" charset="0"/>
              <a:cs typeface="Arial" panose="020B0604020202020204" pitchFamily="34" charset="0"/>
            </a:endParaRPr>
          </a:p>
          <a:p>
            <a:pPr lvl="0" algn="just"/>
            <a:r>
              <a:rPr lang="en-US" sz="2400" dirty="0">
                <a:latin typeface="Arial" panose="020B0604020202020204" pitchFamily="34" charset="0"/>
                <a:cs typeface="Arial" panose="020B0604020202020204" pitchFamily="34" charset="0"/>
              </a:rPr>
              <a:t>RESA to be </a:t>
            </a:r>
            <a:r>
              <a:rPr lang="en-US" sz="2400" dirty="0" smtClean="0">
                <a:latin typeface="Arial" panose="020B0604020202020204" pitchFamily="34" charset="0"/>
                <a:cs typeface="Arial" panose="020B0604020202020204" pitchFamily="34" charset="0"/>
              </a:rPr>
              <a:t>Constructed.</a:t>
            </a:r>
          </a:p>
          <a:p>
            <a:pPr lvl="0" algn="just"/>
            <a:endParaRPr lang="en-US" sz="2400" dirty="0">
              <a:latin typeface="Arial" panose="020B0604020202020204" pitchFamily="34" charset="0"/>
              <a:cs typeface="Arial" panose="020B0604020202020204" pitchFamily="34" charset="0"/>
            </a:endParaRPr>
          </a:p>
          <a:p>
            <a:pPr lvl="0" algn="just"/>
            <a:r>
              <a:rPr lang="en-US" sz="2400" dirty="0">
                <a:latin typeface="Arial" panose="020B0604020202020204" pitchFamily="34" charset="0"/>
                <a:cs typeface="Arial" panose="020B0604020202020204" pitchFamily="34" charset="0"/>
              </a:rPr>
              <a:t>Drains to be cleaned and  </a:t>
            </a:r>
            <a:r>
              <a:rPr lang="en-US" sz="2400" dirty="0" smtClean="0">
                <a:latin typeface="Arial" panose="020B0604020202020204" pitchFamily="34" charset="0"/>
                <a:cs typeface="Arial" panose="020B0604020202020204" pitchFamily="34" charset="0"/>
              </a:rPr>
              <a:t>repaired</a:t>
            </a:r>
            <a:endParaRPr lang="en-US" sz="2400" dirty="0">
              <a:latin typeface="Arial" panose="020B0604020202020204" pitchFamily="34" charset="0"/>
              <a:cs typeface="Arial" panose="020B0604020202020204" pitchFamily="34" charset="0"/>
            </a:endParaRPr>
          </a:p>
        </p:txBody>
      </p:sp>
    </p:spTree>
    <p:extLst>
      <p:ext uri="{BB962C8B-B14F-4D97-AF65-F5344CB8AC3E}">
        <p14:creationId xmlns="" xmlns:p14="http://schemas.microsoft.com/office/powerpoint/2010/main" val="169710618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534400" cy="792162"/>
          </a:xfrm>
        </p:spPr>
        <p:txBody>
          <a:bodyPr/>
          <a:lstStyle/>
          <a:p>
            <a:pPr algn="l"/>
            <a:r>
              <a:rPr lang="en-IN" sz="2800" b="1" dirty="0" smtClean="0">
                <a:solidFill>
                  <a:srgbClr val="C00000"/>
                </a:solidFill>
                <a:latin typeface="Arial" panose="020B0604020202020204" pitchFamily="34" charset="0"/>
                <a:cs typeface="Arial" panose="020B0604020202020204" pitchFamily="34" charset="0"/>
              </a:rPr>
              <a:t>Mandatory (Minimum) Construction Equipment</a:t>
            </a:r>
            <a:endParaRPr lang="en-US" sz="2800" b="1" dirty="0">
              <a:solidFill>
                <a:srgbClr val="C00000"/>
              </a:solidFill>
              <a:latin typeface="Arial" panose="020B0604020202020204" pitchFamily="34" charset="0"/>
              <a:cs typeface="Arial" panose="020B0604020202020204" pitchFamily="34" charset="0"/>
            </a:endParaRPr>
          </a:p>
        </p:txBody>
      </p:sp>
      <p:graphicFrame>
        <p:nvGraphicFramePr>
          <p:cNvPr id="4" name="Table 3"/>
          <p:cNvGraphicFramePr>
            <a:graphicFrameLocks noGrp="1"/>
          </p:cNvGraphicFramePr>
          <p:nvPr>
            <p:extLst>
              <p:ext uri="{D42A27DB-BD31-4B8C-83A1-F6EECF244321}">
                <p14:modId xmlns="" xmlns:p14="http://schemas.microsoft.com/office/powerpoint/2010/main" val="1253171041"/>
              </p:ext>
            </p:extLst>
          </p:nvPr>
        </p:nvGraphicFramePr>
        <p:xfrm>
          <a:off x="381001" y="1057487"/>
          <a:ext cx="8229601" cy="5048439"/>
        </p:xfrm>
        <a:graphic>
          <a:graphicData uri="http://schemas.openxmlformats.org/drawingml/2006/table">
            <a:tbl>
              <a:tblPr firstRow="1" firstCol="1" bandRow="1">
                <a:tableStyleId>{5940675A-B579-460E-94D1-54222C63F5DA}</a:tableStyleId>
              </a:tblPr>
              <a:tblGrid>
                <a:gridCol w="878889"/>
                <a:gridCol w="4074110"/>
                <a:gridCol w="3276602"/>
              </a:tblGrid>
              <a:tr h="390313">
                <a:tc>
                  <a:txBody>
                    <a:bodyPr/>
                    <a:lstStyle/>
                    <a:p>
                      <a:pPr marL="0" marR="0" algn="ctr">
                        <a:lnSpc>
                          <a:spcPct val="115000"/>
                        </a:lnSpc>
                        <a:spcBef>
                          <a:spcPts val="0"/>
                        </a:spcBef>
                        <a:spcAft>
                          <a:spcPts val="1000"/>
                        </a:spcAft>
                      </a:pPr>
                      <a:r>
                        <a:rPr lang="en-US" sz="1800" dirty="0" smtClean="0">
                          <a:effectLst/>
                          <a:latin typeface="Arial" panose="020B0604020202020204" pitchFamily="34" charset="0"/>
                          <a:cs typeface="Arial" panose="020B0604020202020204" pitchFamily="34" charset="0"/>
                        </a:rPr>
                        <a:t>S. </a:t>
                      </a:r>
                      <a:r>
                        <a:rPr lang="en-US" sz="1800" dirty="0">
                          <a:effectLst/>
                          <a:latin typeface="Arial" panose="020B0604020202020204" pitchFamily="34" charset="0"/>
                          <a:cs typeface="Arial" panose="020B0604020202020204" pitchFamily="34" charset="0"/>
                        </a:rPr>
                        <a:t>No.</a:t>
                      </a:r>
                      <a:endParaRPr lang="en-US" sz="1800" dirty="0">
                        <a:effectLst/>
                        <a:latin typeface="Arial" panose="020B0604020202020204" pitchFamily="34" charset="0"/>
                        <a:ea typeface="Calibri"/>
                        <a:cs typeface="Arial" panose="020B0604020202020204" pitchFamily="34" charset="0"/>
                      </a:endParaRPr>
                    </a:p>
                  </a:txBody>
                  <a:tcPr marL="68580" marR="68580" marT="0" marB="0"/>
                </a:tc>
                <a:tc>
                  <a:txBody>
                    <a:bodyPr/>
                    <a:lstStyle/>
                    <a:p>
                      <a:pPr marL="0" marR="0" algn="ctr">
                        <a:lnSpc>
                          <a:spcPct val="115000"/>
                        </a:lnSpc>
                        <a:spcBef>
                          <a:spcPts val="0"/>
                        </a:spcBef>
                        <a:spcAft>
                          <a:spcPts val="1000"/>
                        </a:spcAft>
                      </a:pPr>
                      <a:r>
                        <a:rPr lang="en-US" sz="1800" dirty="0" smtClean="0">
                          <a:effectLst/>
                          <a:latin typeface="Arial" panose="020B0604020202020204" pitchFamily="34" charset="0"/>
                          <a:cs typeface="Arial" panose="020B0604020202020204" pitchFamily="34" charset="0"/>
                        </a:rPr>
                        <a:t>Equipment Description</a:t>
                      </a:r>
                      <a:endParaRPr lang="en-US" sz="1800" dirty="0">
                        <a:effectLst/>
                        <a:latin typeface="Arial" panose="020B0604020202020204" pitchFamily="34" charset="0"/>
                        <a:ea typeface="Calibri"/>
                        <a:cs typeface="Arial" panose="020B0604020202020204" pitchFamily="34" charset="0"/>
                      </a:endParaRPr>
                    </a:p>
                  </a:txBody>
                  <a:tcPr marL="68580" marR="68580" marT="0" marB="0"/>
                </a:tc>
                <a:tc>
                  <a:txBody>
                    <a:bodyPr/>
                    <a:lstStyle/>
                    <a:p>
                      <a:pPr marL="0" marR="0" algn="ctr">
                        <a:lnSpc>
                          <a:spcPct val="115000"/>
                        </a:lnSpc>
                        <a:spcBef>
                          <a:spcPts val="0"/>
                        </a:spcBef>
                        <a:spcAft>
                          <a:spcPts val="1000"/>
                        </a:spcAft>
                      </a:pPr>
                      <a:r>
                        <a:rPr lang="en-US" sz="1800" dirty="0" smtClean="0">
                          <a:effectLst/>
                          <a:latin typeface="Arial" panose="020B0604020202020204" pitchFamily="34" charset="0"/>
                          <a:cs typeface="Arial" panose="020B0604020202020204" pitchFamily="34" charset="0"/>
                        </a:rPr>
                        <a:t>Capacity</a:t>
                      </a:r>
                      <a:endParaRPr lang="en-US" sz="1800" dirty="0">
                        <a:effectLst/>
                        <a:latin typeface="Arial" panose="020B0604020202020204" pitchFamily="34" charset="0"/>
                        <a:ea typeface="Calibri"/>
                        <a:cs typeface="Arial" panose="020B0604020202020204" pitchFamily="34" charset="0"/>
                      </a:endParaRPr>
                    </a:p>
                  </a:txBody>
                  <a:tcPr marL="68580" marR="68580" marT="0" marB="0"/>
                </a:tc>
              </a:tr>
              <a:tr h="645013">
                <a:tc>
                  <a:txBody>
                    <a:bodyPr/>
                    <a:lstStyle/>
                    <a:p>
                      <a:pPr marL="0" marR="0" algn="ctr">
                        <a:lnSpc>
                          <a:spcPct val="115000"/>
                        </a:lnSpc>
                        <a:spcBef>
                          <a:spcPts val="0"/>
                        </a:spcBef>
                        <a:spcAft>
                          <a:spcPts val="1000"/>
                        </a:spcAft>
                      </a:pPr>
                      <a:r>
                        <a:rPr lang="en-US" sz="1800" dirty="0">
                          <a:effectLst/>
                          <a:latin typeface="Arial" panose="020B0604020202020204" pitchFamily="34" charset="0"/>
                          <a:cs typeface="Arial" panose="020B0604020202020204" pitchFamily="34" charset="0"/>
                        </a:rPr>
                        <a:t>01.</a:t>
                      </a:r>
                      <a:endParaRPr lang="en-US" sz="180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1000"/>
                        </a:spcAft>
                      </a:pPr>
                      <a:r>
                        <a:rPr lang="en-US" sz="1800" dirty="0">
                          <a:effectLst/>
                          <a:latin typeface="Arial" panose="020B0604020202020204" pitchFamily="34" charset="0"/>
                          <a:cs typeface="Arial" panose="020B0604020202020204" pitchFamily="34" charset="0"/>
                        </a:rPr>
                        <a:t>Computerized Bitumen Hot Weigh Batch mix plant</a:t>
                      </a:r>
                      <a:endParaRPr lang="en-US" sz="180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1000"/>
                        </a:spcAft>
                      </a:pPr>
                      <a:r>
                        <a:rPr lang="en-US" sz="1800" dirty="0">
                          <a:effectLst/>
                          <a:latin typeface="Arial" panose="020B0604020202020204" pitchFamily="34" charset="0"/>
                          <a:cs typeface="Arial" panose="020B0604020202020204" pitchFamily="34" charset="0"/>
                        </a:rPr>
                        <a:t>1 No. 100 Ton / </a:t>
                      </a:r>
                      <a:r>
                        <a:rPr lang="en-US" sz="1800" dirty="0" smtClean="0">
                          <a:effectLst/>
                          <a:latin typeface="Arial" panose="020B0604020202020204" pitchFamily="34" charset="0"/>
                          <a:cs typeface="Arial" panose="020B0604020202020204" pitchFamily="34" charset="0"/>
                        </a:rPr>
                        <a:t>Hour  OR</a:t>
                      </a:r>
                    </a:p>
                    <a:p>
                      <a:pPr marL="0" marR="0">
                        <a:lnSpc>
                          <a:spcPct val="115000"/>
                        </a:lnSpc>
                        <a:spcBef>
                          <a:spcPts val="0"/>
                        </a:spcBef>
                        <a:spcAft>
                          <a:spcPts val="1000"/>
                        </a:spcAft>
                      </a:pPr>
                      <a:r>
                        <a:rPr lang="en-US" sz="1800" dirty="0" smtClean="0">
                          <a:effectLst/>
                          <a:latin typeface="Arial" panose="020B0604020202020204" pitchFamily="34" charset="0"/>
                          <a:ea typeface="Calibri"/>
                          <a:cs typeface="Arial" panose="020B0604020202020204" pitchFamily="34" charset="0"/>
                        </a:rPr>
                        <a:t>2 </a:t>
                      </a:r>
                      <a:r>
                        <a:rPr lang="en-US" sz="1800" dirty="0" err="1" smtClean="0">
                          <a:effectLst/>
                          <a:latin typeface="Arial" panose="020B0604020202020204" pitchFamily="34" charset="0"/>
                          <a:ea typeface="Calibri"/>
                          <a:cs typeface="Arial" panose="020B0604020202020204" pitchFamily="34" charset="0"/>
                        </a:rPr>
                        <a:t>nos</a:t>
                      </a:r>
                      <a:r>
                        <a:rPr lang="en-US" sz="1800" dirty="0" smtClean="0">
                          <a:effectLst/>
                          <a:latin typeface="Arial" panose="020B0604020202020204" pitchFamily="34" charset="0"/>
                          <a:ea typeface="Calibri"/>
                          <a:cs typeface="Arial" panose="020B0604020202020204" pitchFamily="34" charset="0"/>
                        </a:rPr>
                        <a:t>  60 ton/hour</a:t>
                      </a:r>
                      <a:endParaRPr lang="en-US" sz="1800" dirty="0">
                        <a:effectLst/>
                        <a:latin typeface="Arial" panose="020B0604020202020204" pitchFamily="34" charset="0"/>
                        <a:ea typeface="Calibri"/>
                        <a:cs typeface="Arial" panose="020B0604020202020204" pitchFamily="34" charset="0"/>
                      </a:endParaRPr>
                    </a:p>
                  </a:txBody>
                  <a:tcPr marL="68580" marR="68580" marT="0" marB="0" anchor="ctr"/>
                </a:tc>
              </a:tr>
              <a:tr h="532197">
                <a:tc>
                  <a:txBody>
                    <a:bodyPr/>
                    <a:lstStyle/>
                    <a:p>
                      <a:pPr marL="0" marR="0" algn="ctr">
                        <a:lnSpc>
                          <a:spcPct val="115000"/>
                        </a:lnSpc>
                        <a:spcBef>
                          <a:spcPts val="0"/>
                        </a:spcBef>
                        <a:spcAft>
                          <a:spcPts val="1000"/>
                        </a:spcAft>
                      </a:pPr>
                      <a:r>
                        <a:rPr lang="en-US" sz="1800" dirty="0">
                          <a:effectLst/>
                          <a:latin typeface="Arial" panose="020B0604020202020204" pitchFamily="34" charset="0"/>
                          <a:cs typeface="Arial" panose="020B0604020202020204" pitchFamily="34" charset="0"/>
                        </a:rPr>
                        <a:t>02.</a:t>
                      </a:r>
                      <a:endParaRPr lang="en-US" sz="180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1000"/>
                        </a:spcAft>
                      </a:pPr>
                      <a:r>
                        <a:rPr lang="en-US" sz="1800" dirty="0">
                          <a:effectLst/>
                          <a:latin typeface="Arial" panose="020B0604020202020204" pitchFamily="34" charset="0"/>
                          <a:cs typeface="Arial" panose="020B0604020202020204" pitchFamily="34" charset="0"/>
                        </a:rPr>
                        <a:t>Computerized concrete Weigh Batch mix plant</a:t>
                      </a:r>
                      <a:endParaRPr lang="en-US" sz="180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1000"/>
                        </a:spcAft>
                      </a:pPr>
                      <a:r>
                        <a:rPr lang="en-US" sz="1800" dirty="0" smtClean="0">
                          <a:effectLst/>
                          <a:latin typeface="Arial" panose="020B0604020202020204" pitchFamily="34" charset="0"/>
                          <a:cs typeface="Arial" panose="020B0604020202020204" pitchFamily="34" charset="0"/>
                        </a:rPr>
                        <a:t>30 Ton </a:t>
                      </a:r>
                      <a:r>
                        <a:rPr lang="en-US" sz="1800" dirty="0">
                          <a:effectLst/>
                          <a:latin typeface="Arial" panose="020B0604020202020204" pitchFamily="34" charset="0"/>
                          <a:cs typeface="Arial" panose="020B0604020202020204" pitchFamily="34" charset="0"/>
                        </a:rPr>
                        <a:t>/ Hour</a:t>
                      </a:r>
                      <a:endParaRPr lang="en-US" sz="1800" dirty="0">
                        <a:effectLst/>
                        <a:latin typeface="Arial" panose="020B0604020202020204" pitchFamily="34" charset="0"/>
                        <a:ea typeface="Calibri"/>
                        <a:cs typeface="Arial" panose="020B0604020202020204" pitchFamily="34" charset="0"/>
                      </a:endParaRPr>
                    </a:p>
                  </a:txBody>
                  <a:tcPr marL="68580" marR="68580" marT="0" marB="0" anchor="ctr"/>
                </a:tc>
              </a:tr>
              <a:tr h="1024196">
                <a:tc>
                  <a:txBody>
                    <a:bodyPr/>
                    <a:lstStyle/>
                    <a:p>
                      <a:pPr marL="0" marR="0" algn="ctr">
                        <a:lnSpc>
                          <a:spcPct val="115000"/>
                        </a:lnSpc>
                        <a:spcBef>
                          <a:spcPts val="0"/>
                        </a:spcBef>
                        <a:spcAft>
                          <a:spcPts val="1000"/>
                        </a:spcAft>
                      </a:pPr>
                      <a:r>
                        <a:rPr lang="en-US" sz="1800" dirty="0">
                          <a:effectLst/>
                          <a:latin typeface="Arial" panose="020B0604020202020204" pitchFamily="34" charset="0"/>
                          <a:cs typeface="Arial" panose="020B0604020202020204" pitchFamily="34" charset="0"/>
                        </a:rPr>
                        <a:t>03.</a:t>
                      </a:r>
                      <a:endParaRPr lang="en-US" sz="180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1000"/>
                        </a:spcAft>
                      </a:pPr>
                      <a:r>
                        <a:rPr lang="en-US" sz="1800" dirty="0">
                          <a:effectLst/>
                          <a:latin typeface="Arial" panose="020B0604020202020204" pitchFamily="34" charset="0"/>
                          <a:cs typeface="Arial" panose="020B0604020202020204" pitchFamily="34" charset="0"/>
                        </a:rPr>
                        <a:t>Electronic Operated Sensor paver</a:t>
                      </a:r>
                      <a:endParaRPr lang="en-US" sz="180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1000"/>
                        </a:spcAft>
                      </a:pPr>
                      <a:r>
                        <a:rPr lang="en-US" sz="1800" dirty="0" smtClean="0">
                          <a:effectLst/>
                          <a:latin typeface="Arial" panose="020B0604020202020204" pitchFamily="34" charset="0"/>
                          <a:cs typeface="Arial" panose="020B0604020202020204" pitchFamily="34" charset="0"/>
                        </a:rPr>
                        <a:t>1</a:t>
                      </a:r>
                      <a:r>
                        <a:rPr lang="en-US" sz="1800" baseline="0" dirty="0" smtClean="0">
                          <a:effectLst/>
                          <a:latin typeface="Arial" panose="020B0604020202020204" pitchFamily="34" charset="0"/>
                          <a:cs typeface="Arial" panose="020B0604020202020204" pitchFamily="34" charset="0"/>
                        </a:rPr>
                        <a:t> </a:t>
                      </a:r>
                      <a:r>
                        <a:rPr lang="en-US" sz="1800" dirty="0" smtClean="0">
                          <a:effectLst/>
                          <a:latin typeface="Arial" panose="020B0604020202020204" pitchFamily="34" charset="0"/>
                          <a:cs typeface="Arial" panose="020B0604020202020204" pitchFamily="34" charset="0"/>
                        </a:rPr>
                        <a:t>Nos</a:t>
                      </a:r>
                      <a:r>
                        <a:rPr lang="en-US" sz="1800" dirty="0" smtClean="0">
                          <a:effectLst/>
                          <a:latin typeface="Arial" panose="020B0604020202020204" pitchFamily="34" charset="0"/>
                          <a:cs typeface="Arial" panose="020B0604020202020204" pitchFamily="34" charset="0"/>
                        </a:rPr>
                        <a:t>.  </a:t>
                      </a:r>
                      <a:r>
                        <a:rPr lang="en-US" sz="1800" dirty="0">
                          <a:effectLst/>
                          <a:latin typeface="Arial" panose="020B0604020202020204" pitchFamily="34" charset="0"/>
                          <a:cs typeface="Arial" panose="020B0604020202020204" pitchFamily="34" charset="0"/>
                        </a:rPr>
                        <a:t>Adequate Width </a:t>
                      </a:r>
                      <a:r>
                        <a:rPr lang="en-US" sz="1800" dirty="0" smtClean="0">
                          <a:effectLst/>
                          <a:latin typeface="Arial" panose="020B0604020202020204" pitchFamily="34" charset="0"/>
                          <a:cs typeface="Arial" panose="020B0604020202020204" pitchFamily="34" charset="0"/>
                        </a:rPr>
                        <a:t>(</a:t>
                      </a:r>
                      <a:r>
                        <a:rPr lang="en-US" sz="1800" dirty="0">
                          <a:effectLst/>
                          <a:latin typeface="Arial" panose="020B0604020202020204" pitchFamily="34" charset="0"/>
                          <a:cs typeface="Arial" panose="020B0604020202020204" pitchFamily="34" charset="0"/>
                        </a:rPr>
                        <a:t>extendable up to minimum 7.5m)</a:t>
                      </a:r>
                      <a:endParaRPr lang="en-US" sz="1800" dirty="0">
                        <a:effectLst/>
                        <a:latin typeface="Arial" panose="020B0604020202020204" pitchFamily="34" charset="0"/>
                        <a:ea typeface="Calibri"/>
                        <a:cs typeface="Arial" panose="020B0604020202020204" pitchFamily="34" charset="0"/>
                      </a:endParaRPr>
                    </a:p>
                  </a:txBody>
                  <a:tcPr marL="68580" marR="68580" marT="0" marB="0" anchor="ctr"/>
                </a:tc>
              </a:tr>
              <a:tr h="685800">
                <a:tc>
                  <a:txBody>
                    <a:bodyPr/>
                    <a:lstStyle/>
                    <a:p>
                      <a:pPr marL="0" marR="0" algn="ctr">
                        <a:lnSpc>
                          <a:spcPct val="115000"/>
                        </a:lnSpc>
                        <a:spcBef>
                          <a:spcPts val="0"/>
                        </a:spcBef>
                        <a:spcAft>
                          <a:spcPts val="1000"/>
                        </a:spcAft>
                      </a:pPr>
                      <a:r>
                        <a:rPr lang="en-US" sz="1800" dirty="0">
                          <a:effectLst/>
                          <a:latin typeface="Arial" panose="020B0604020202020204" pitchFamily="34" charset="0"/>
                          <a:cs typeface="Arial" panose="020B0604020202020204" pitchFamily="34" charset="0"/>
                        </a:rPr>
                        <a:t>04.</a:t>
                      </a:r>
                      <a:endParaRPr lang="en-US" sz="180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1000"/>
                        </a:spcAft>
                      </a:pPr>
                      <a:r>
                        <a:rPr lang="en-US" sz="1800" dirty="0">
                          <a:effectLst/>
                          <a:latin typeface="Arial" panose="020B0604020202020204" pitchFamily="34" charset="0"/>
                          <a:cs typeface="Arial" panose="020B0604020202020204" pitchFamily="34" charset="0"/>
                        </a:rPr>
                        <a:t>Mechanical Paver</a:t>
                      </a:r>
                      <a:endParaRPr lang="en-US" sz="180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1000"/>
                        </a:spcAft>
                      </a:pPr>
                      <a:r>
                        <a:rPr lang="en-US" sz="1800" dirty="0">
                          <a:effectLst/>
                          <a:latin typeface="Arial" panose="020B0604020202020204" pitchFamily="34" charset="0"/>
                          <a:cs typeface="Arial" panose="020B0604020202020204" pitchFamily="34" charset="0"/>
                        </a:rPr>
                        <a:t>1</a:t>
                      </a:r>
                      <a:r>
                        <a:rPr lang="en-US" sz="1800" dirty="0" smtClean="0">
                          <a:effectLst/>
                          <a:latin typeface="Arial" panose="020B0604020202020204" pitchFamily="34" charset="0"/>
                          <a:cs typeface="Arial" panose="020B0604020202020204" pitchFamily="34" charset="0"/>
                        </a:rPr>
                        <a:t> </a:t>
                      </a:r>
                      <a:r>
                        <a:rPr lang="en-US" sz="1800" dirty="0">
                          <a:effectLst/>
                          <a:latin typeface="Arial" panose="020B0604020202020204" pitchFamily="34" charset="0"/>
                          <a:cs typeface="Arial" panose="020B0604020202020204" pitchFamily="34" charset="0"/>
                        </a:rPr>
                        <a:t>No.</a:t>
                      </a:r>
                      <a:endParaRPr lang="en-US" sz="1800" dirty="0">
                        <a:effectLst/>
                        <a:latin typeface="Arial" panose="020B0604020202020204" pitchFamily="34" charset="0"/>
                        <a:ea typeface="Calibri"/>
                        <a:cs typeface="Arial" panose="020B0604020202020204" pitchFamily="34" charset="0"/>
                      </a:endParaRPr>
                    </a:p>
                  </a:txBody>
                  <a:tcPr marL="68580" marR="68580" marT="0" marB="0" anchor="ctr"/>
                </a:tc>
              </a:tr>
              <a:tr h="533400">
                <a:tc>
                  <a:txBody>
                    <a:bodyPr/>
                    <a:lstStyle/>
                    <a:p>
                      <a:pPr marL="0" marR="0" algn="ctr">
                        <a:lnSpc>
                          <a:spcPct val="115000"/>
                        </a:lnSpc>
                        <a:spcBef>
                          <a:spcPts val="0"/>
                        </a:spcBef>
                        <a:spcAft>
                          <a:spcPts val="1000"/>
                        </a:spcAft>
                      </a:pPr>
                      <a:r>
                        <a:rPr lang="en-US" sz="1800" dirty="0">
                          <a:effectLst/>
                          <a:latin typeface="Arial" panose="020B0604020202020204" pitchFamily="34" charset="0"/>
                          <a:cs typeface="Arial" panose="020B0604020202020204" pitchFamily="34" charset="0"/>
                        </a:rPr>
                        <a:t>05.</a:t>
                      </a:r>
                      <a:endParaRPr lang="en-US" sz="180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1000"/>
                        </a:spcAft>
                      </a:pPr>
                      <a:r>
                        <a:rPr lang="en-US" sz="1800" dirty="0">
                          <a:effectLst/>
                          <a:latin typeface="Arial" panose="020B0604020202020204" pitchFamily="34" charset="0"/>
                          <a:cs typeface="Arial" panose="020B0604020202020204" pitchFamily="34" charset="0"/>
                        </a:rPr>
                        <a:t>Vibratory Roller (8 – 10 </a:t>
                      </a:r>
                      <a:r>
                        <a:rPr lang="en-US" sz="1800" dirty="0" smtClean="0">
                          <a:effectLst/>
                          <a:latin typeface="Arial" panose="020B0604020202020204" pitchFamily="34" charset="0"/>
                          <a:cs typeface="Arial" panose="020B0604020202020204" pitchFamily="34" charset="0"/>
                        </a:rPr>
                        <a:t>T)</a:t>
                      </a:r>
                      <a:endParaRPr lang="en-US" sz="180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1000"/>
                        </a:spcAft>
                      </a:pPr>
                      <a:r>
                        <a:rPr lang="en-US" sz="1800" dirty="0">
                          <a:effectLst/>
                          <a:latin typeface="Arial" panose="020B0604020202020204" pitchFamily="34" charset="0"/>
                          <a:cs typeface="Arial" panose="020B0604020202020204" pitchFamily="34" charset="0"/>
                        </a:rPr>
                        <a:t>Minimum 2 Nos.</a:t>
                      </a:r>
                      <a:endParaRPr lang="en-US" sz="1800" dirty="0">
                        <a:effectLst/>
                        <a:latin typeface="Arial" panose="020B0604020202020204" pitchFamily="34" charset="0"/>
                        <a:ea typeface="Calibri"/>
                        <a:cs typeface="Arial" panose="020B0604020202020204" pitchFamily="34" charset="0"/>
                      </a:endParaRPr>
                    </a:p>
                  </a:txBody>
                  <a:tcPr marL="68580" marR="68580" marT="0" marB="0" anchor="ctr"/>
                </a:tc>
              </a:tr>
              <a:tr h="533400">
                <a:tc>
                  <a:txBody>
                    <a:bodyPr/>
                    <a:lstStyle/>
                    <a:p>
                      <a:pPr marL="0" marR="0" algn="ctr">
                        <a:lnSpc>
                          <a:spcPct val="115000"/>
                        </a:lnSpc>
                        <a:spcBef>
                          <a:spcPts val="0"/>
                        </a:spcBef>
                        <a:spcAft>
                          <a:spcPts val="1000"/>
                        </a:spcAft>
                      </a:pPr>
                      <a:r>
                        <a:rPr lang="en-US" sz="1800" dirty="0">
                          <a:effectLst/>
                          <a:latin typeface="Arial" panose="020B0604020202020204" pitchFamily="34" charset="0"/>
                          <a:cs typeface="Arial" panose="020B0604020202020204" pitchFamily="34" charset="0"/>
                        </a:rPr>
                        <a:t>06.</a:t>
                      </a:r>
                      <a:endParaRPr lang="en-US" sz="180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1000"/>
                        </a:spcAft>
                      </a:pPr>
                      <a:r>
                        <a:rPr lang="en-US" sz="1800" dirty="0">
                          <a:effectLst/>
                          <a:latin typeface="Arial" panose="020B0604020202020204" pitchFamily="34" charset="0"/>
                          <a:cs typeface="Arial" panose="020B0604020202020204" pitchFamily="34" charset="0"/>
                        </a:rPr>
                        <a:t>Pneumatic </a:t>
                      </a:r>
                      <a:r>
                        <a:rPr lang="en-US" sz="1800" dirty="0" smtClean="0">
                          <a:effectLst/>
                          <a:latin typeface="Arial" panose="020B0604020202020204" pitchFamily="34" charset="0"/>
                          <a:cs typeface="Arial" panose="020B0604020202020204" pitchFamily="34" charset="0"/>
                        </a:rPr>
                        <a:t>Roller (12-15T</a:t>
                      </a:r>
                      <a:r>
                        <a:rPr lang="en-US" sz="1800" baseline="0" dirty="0" smtClean="0">
                          <a:effectLst/>
                          <a:latin typeface="Arial" panose="020B0604020202020204" pitchFamily="34" charset="0"/>
                          <a:cs typeface="Arial" panose="020B0604020202020204" pitchFamily="34" charset="0"/>
                        </a:rPr>
                        <a:t> with tier Pressure of at least 0.56mpa .)</a:t>
                      </a:r>
                      <a:endParaRPr lang="en-US" sz="180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1000"/>
                        </a:spcAft>
                      </a:pPr>
                      <a:r>
                        <a:rPr lang="en-US" sz="1800" dirty="0">
                          <a:effectLst/>
                          <a:latin typeface="Arial" panose="020B0604020202020204" pitchFamily="34" charset="0"/>
                          <a:cs typeface="Arial" panose="020B0604020202020204" pitchFamily="34" charset="0"/>
                        </a:rPr>
                        <a:t>Minimum </a:t>
                      </a:r>
                      <a:r>
                        <a:rPr lang="en-US" sz="1800" dirty="0" smtClean="0">
                          <a:effectLst/>
                          <a:latin typeface="Arial" panose="020B0604020202020204" pitchFamily="34" charset="0"/>
                          <a:cs typeface="Arial" panose="020B0604020202020204" pitchFamily="34" charset="0"/>
                        </a:rPr>
                        <a:t>2 </a:t>
                      </a:r>
                      <a:r>
                        <a:rPr lang="en-US" sz="1800" dirty="0">
                          <a:effectLst/>
                          <a:latin typeface="Arial" panose="020B0604020202020204" pitchFamily="34" charset="0"/>
                          <a:cs typeface="Arial" panose="020B0604020202020204" pitchFamily="34" charset="0"/>
                        </a:rPr>
                        <a:t>No.</a:t>
                      </a:r>
                      <a:endParaRPr lang="en-US" sz="1800" dirty="0">
                        <a:effectLst/>
                        <a:latin typeface="Arial" panose="020B0604020202020204" pitchFamily="34" charset="0"/>
                        <a:ea typeface="Calibri"/>
                        <a:cs typeface="Arial" panose="020B0604020202020204" pitchFamily="34" charset="0"/>
                      </a:endParaRPr>
                    </a:p>
                  </a:txBody>
                  <a:tcPr marL="68580" marR="68580" marT="0" marB="0" anchor="ctr"/>
                </a:tc>
              </a:tr>
              <a:tr h="421719">
                <a:tc>
                  <a:txBody>
                    <a:bodyPr/>
                    <a:lstStyle/>
                    <a:p>
                      <a:pPr marL="0" marR="0" algn="ctr">
                        <a:lnSpc>
                          <a:spcPct val="115000"/>
                        </a:lnSpc>
                        <a:spcBef>
                          <a:spcPts val="0"/>
                        </a:spcBef>
                        <a:spcAft>
                          <a:spcPts val="1000"/>
                        </a:spcAft>
                      </a:pPr>
                      <a:r>
                        <a:rPr lang="en-US" sz="1800" dirty="0">
                          <a:effectLst/>
                          <a:latin typeface="Arial" panose="020B0604020202020204" pitchFamily="34" charset="0"/>
                          <a:cs typeface="Arial" panose="020B0604020202020204" pitchFamily="34" charset="0"/>
                        </a:rPr>
                        <a:t>07.</a:t>
                      </a:r>
                      <a:endParaRPr lang="en-US" sz="180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1000"/>
                        </a:spcAft>
                      </a:pPr>
                      <a:r>
                        <a:rPr lang="en-US" sz="1800" dirty="0">
                          <a:effectLst/>
                          <a:latin typeface="Arial" panose="020B0604020202020204" pitchFamily="34" charset="0"/>
                          <a:cs typeface="Arial" panose="020B0604020202020204" pitchFamily="34" charset="0"/>
                        </a:rPr>
                        <a:t>Tippers / </a:t>
                      </a:r>
                      <a:r>
                        <a:rPr lang="en-US" sz="1800" dirty="0" smtClean="0">
                          <a:effectLst/>
                          <a:latin typeface="Arial" panose="020B0604020202020204" pitchFamily="34" charset="0"/>
                          <a:cs typeface="Arial" panose="020B0604020202020204" pitchFamily="34" charset="0"/>
                        </a:rPr>
                        <a:t>Dumpers  16cu.m capacity</a:t>
                      </a:r>
                      <a:endParaRPr lang="en-US" sz="180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1000"/>
                        </a:spcAft>
                      </a:pPr>
                      <a:r>
                        <a:rPr lang="en-US" sz="1800" dirty="0">
                          <a:effectLst/>
                          <a:latin typeface="Arial" panose="020B0604020202020204" pitchFamily="34" charset="0"/>
                          <a:cs typeface="Arial" panose="020B0604020202020204" pitchFamily="34" charset="0"/>
                        </a:rPr>
                        <a:t>Minimum10 Nos.</a:t>
                      </a:r>
                      <a:endParaRPr lang="en-US" sz="1800" dirty="0">
                        <a:effectLst/>
                        <a:latin typeface="Arial" panose="020B0604020202020204" pitchFamily="34" charset="0"/>
                        <a:ea typeface="Calibri"/>
                        <a:cs typeface="Arial" panose="020B0604020202020204" pitchFamily="34" charset="0"/>
                      </a:endParaRPr>
                    </a:p>
                  </a:txBody>
                  <a:tcPr marL="68580" marR="68580" marT="0" marB="0" anchor="ctr"/>
                </a:tc>
              </a:tr>
            </a:tbl>
          </a:graphicData>
        </a:graphic>
      </p:graphicFrame>
    </p:spTree>
    <p:extLst>
      <p:ext uri="{BB962C8B-B14F-4D97-AF65-F5344CB8AC3E}">
        <p14:creationId xmlns="" xmlns:p14="http://schemas.microsoft.com/office/powerpoint/2010/main" val="424389182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lstStyle/>
          <a:p>
            <a:pPr algn="r"/>
            <a:r>
              <a:rPr lang="en-IN" b="1" dirty="0" smtClean="0">
                <a:solidFill>
                  <a:srgbClr val="C00000"/>
                </a:solidFill>
              </a:rPr>
              <a:t>Contd..</a:t>
            </a:r>
            <a:endParaRPr lang="en-US" b="1" dirty="0">
              <a:solidFill>
                <a:srgbClr val="C00000"/>
              </a:solidFill>
            </a:endParaRPr>
          </a:p>
        </p:txBody>
      </p:sp>
      <p:graphicFrame>
        <p:nvGraphicFramePr>
          <p:cNvPr id="4" name="Table 3"/>
          <p:cNvGraphicFramePr>
            <a:graphicFrameLocks noGrp="1"/>
          </p:cNvGraphicFramePr>
          <p:nvPr>
            <p:extLst>
              <p:ext uri="{D42A27DB-BD31-4B8C-83A1-F6EECF244321}">
                <p14:modId xmlns="" xmlns:p14="http://schemas.microsoft.com/office/powerpoint/2010/main" val="934312982"/>
              </p:ext>
            </p:extLst>
          </p:nvPr>
        </p:nvGraphicFramePr>
        <p:xfrm>
          <a:off x="381001" y="1057488"/>
          <a:ext cx="8229599" cy="5140597"/>
        </p:xfrm>
        <a:graphic>
          <a:graphicData uri="http://schemas.openxmlformats.org/drawingml/2006/table">
            <a:tbl>
              <a:tblPr firstRow="1" firstCol="1" bandRow="1">
                <a:tableStyleId>{5940675A-B579-460E-94D1-54222C63F5DA}</a:tableStyleId>
              </a:tblPr>
              <a:tblGrid>
                <a:gridCol w="878889"/>
                <a:gridCol w="4852440"/>
                <a:gridCol w="2498270"/>
              </a:tblGrid>
              <a:tr h="390312">
                <a:tc>
                  <a:txBody>
                    <a:bodyPr/>
                    <a:lstStyle/>
                    <a:p>
                      <a:pPr marL="0" marR="0" algn="ctr">
                        <a:lnSpc>
                          <a:spcPct val="115000"/>
                        </a:lnSpc>
                        <a:spcBef>
                          <a:spcPts val="0"/>
                        </a:spcBef>
                        <a:spcAft>
                          <a:spcPts val="1000"/>
                        </a:spcAft>
                      </a:pPr>
                      <a:r>
                        <a:rPr lang="en-US" sz="1800" dirty="0" smtClean="0">
                          <a:effectLst/>
                        </a:rPr>
                        <a:t>S. </a:t>
                      </a:r>
                      <a:r>
                        <a:rPr lang="en-US" sz="1800" dirty="0">
                          <a:effectLst/>
                        </a:rPr>
                        <a:t>No.</a:t>
                      </a:r>
                      <a:endParaRPr lang="en-US" sz="18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1000"/>
                        </a:spcAft>
                      </a:pPr>
                      <a:r>
                        <a:rPr lang="en-US" sz="1800" dirty="0" smtClean="0">
                          <a:effectLst/>
                        </a:rPr>
                        <a:t>Equipment Description</a:t>
                      </a:r>
                      <a:endParaRPr lang="en-US" sz="18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1000"/>
                        </a:spcAft>
                      </a:pPr>
                      <a:r>
                        <a:rPr lang="en-US" sz="1800" dirty="0" smtClean="0">
                          <a:effectLst/>
                        </a:rPr>
                        <a:t>Capacity</a:t>
                      </a:r>
                      <a:endParaRPr lang="en-US" sz="1800" dirty="0">
                        <a:effectLst/>
                        <a:latin typeface="Calibri"/>
                        <a:ea typeface="Calibri"/>
                        <a:cs typeface="Times New Roman"/>
                      </a:endParaRPr>
                    </a:p>
                  </a:txBody>
                  <a:tcPr marL="68580" marR="68580" marT="0" marB="0"/>
                </a:tc>
              </a:tr>
              <a:tr h="517066">
                <a:tc>
                  <a:txBody>
                    <a:bodyPr/>
                    <a:lstStyle/>
                    <a:p>
                      <a:pPr marL="0" marR="0" algn="ctr">
                        <a:lnSpc>
                          <a:spcPct val="115000"/>
                        </a:lnSpc>
                        <a:spcBef>
                          <a:spcPts val="0"/>
                        </a:spcBef>
                        <a:spcAft>
                          <a:spcPts val="1000"/>
                        </a:spcAft>
                      </a:pPr>
                      <a:r>
                        <a:rPr lang="en-US" sz="1800" dirty="0">
                          <a:effectLst/>
                          <a:latin typeface="Arial" panose="020B0604020202020204" pitchFamily="34" charset="0"/>
                          <a:cs typeface="Arial" panose="020B0604020202020204" pitchFamily="34" charset="0"/>
                        </a:rPr>
                        <a:t>08.</a:t>
                      </a:r>
                      <a:endParaRPr lang="en-US" sz="180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1000"/>
                        </a:spcAft>
                      </a:pPr>
                      <a:r>
                        <a:rPr lang="en-US" sz="1800" dirty="0" smtClean="0">
                          <a:effectLst/>
                          <a:latin typeface="Arial" panose="020B0604020202020204" pitchFamily="34" charset="0"/>
                          <a:cs typeface="Arial" panose="020B0604020202020204" pitchFamily="34" charset="0"/>
                        </a:rPr>
                        <a:t>Truck mounted Mechanical </a:t>
                      </a:r>
                      <a:r>
                        <a:rPr lang="en-US" sz="1800" dirty="0">
                          <a:effectLst/>
                          <a:latin typeface="Arial" panose="020B0604020202020204" pitchFamily="34" charset="0"/>
                          <a:cs typeface="Arial" panose="020B0604020202020204" pitchFamily="34" charset="0"/>
                        </a:rPr>
                        <a:t>Bitumen sprayer</a:t>
                      </a:r>
                      <a:endParaRPr lang="en-US" sz="180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gn="ctr">
                        <a:lnSpc>
                          <a:spcPct val="115000"/>
                        </a:lnSpc>
                        <a:spcBef>
                          <a:spcPts val="0"/>
                        </a:spcBef>
                        <a:spcAft>
                          <a:spcPts val="1000"/>
                        </a:spcAft>
                      </a:pPr>
                      <a:r>
                        <a:rPr lang="en-US" sz="1800" dirty="0">
                          <a:effectLst/>
                          <a:latin typeface="Arial" panose="020B0604020202020204" pitchFamily="34" charset="0"/>
                          <a:cs typeface="Arial" panose="020B0604020202020204" pitchFamily="34" charset="0"/>
                        </a:rPr>
                        <a:t>2</a:t>
                      </a:r>
                      <a:r>
                        <a:rPr lang="en-US" sz="1800" dirty="0" smtClean="0">
                          <a:effectLst/>
                          <a:latin typeface="Arial" panose="020B0604020202020204" pitchFamily="34" charset="0"/>
                          <a:cs typeface="Arial" panose="020B0604020202020204" pitchFamily="34" charset="0"/>
                        </a:rPr>
                        <a:t> nos.</a:t>
                      </a:r>
                      <a:endParaRPr lang="en-US" sz="1800" dirty="0">
                        <a:effectLst/>
                        <a:latin typeface="Arial" panose="020B0604020202020204" pitchFamily="34" charset="0"/>
                        <a:ea typeface="Calibri"/>
                        <a:cs typeface="Arial" panose="020B0604020202020204" pitchFamily="34" charset="0"/>
                      </a:endParaRPr>
                    </a:p>
                  </a:txBody>
                  <a:tcPr marL="68580" marR="68580" marT="0" marB="0" anchor="ctr"/>
                </a:tc>
              </a:tr>
              <a:tr h="525333">
                <a:tc>
                  <a:txBody>
                    <a:bodyPr/>
                    <a:lstStyle/>
                    <a:p>
                      <a:pPr marL="0" marR="0" algn="ctr">
                        <a:lnSpc>
                          <a:spcPct val="115000"/>
                        </a:lnSpc>
                        <a:spcBef>
                          <a:spcPts val="0"/>
                        </a:spcBef>
                        <a:spcAft>
                          <a:spcPts val="1000"/>
                        </a:spcAft>
                      </a:pPr>
                      <a:r>
                        <a:rPr lang="en-US" sz="1800" dirty="0">
                          <a:effectLst/>
                          <a:latin typeface="Arial" panose="020B0604020202020204" pitchFamily="34" charset="0"/>
                          <a:cs typeface="Arial" panose="020B0604020202020204" pitchFamily="34" charset="0"/>
                        </a:rPr>
                        <a:t>09.</a:t>
                      </a:r>
                      <a:endParaRPr lang="en-US" sz="180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1000"/>
                        </a:spcAft>
                      </a:pPr>
                      <a:r>
                        <a:rPr lang="en-US" sz="1800" dirty="0">
                          <a:effectLst/>
                          <a:latin typeface="Arial" panose="020B0604020202020204" pitchFamily="34" charset="0"/>
                          <a:cs typeface="Arial" panose="020B0604020202020204" pitchFamily="34" charset="0"/>
                        </a:rPr>
                        <a:t>Tractor mounted sweeper</a:t>
                      </a:r>
                      <a:endParaRPr lang="en-US" sz="180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gn="ctr">
                        <a:lnSpc>
                          <a:spcPct val="115000"/>
                        </a:lnSpc>
                        <a:spcBef>
                          <a:spcPts val="0"/>
                        </a:spcBef>
                        <a:spcAft>
                          <a:spcPts val="1000"/>
                        </a:spcAft>
                      </a:pPr>
                      <a:r>
                        <a:rPr lang="en-US" sz="1800" dirty="0" smtClean="0">
                          <a:effectLst/>
                          <a:latin typeface="Arial" panose="020B0604020202020204" pitchFamily="34" charset="0"/>
                          <a:cs typeface="Arial" panose="020B0604020202020204" pitchFamily="34" charset="0"/>
                        </a:rPr>
                        <a:t>2 </a:t>
                      </a:r>
                      <a:r>
                        <a:rPr lang="en-US" sz="1800" dirty="0" smtClean="0">
                          <a:effectLst/>
                          <a:latin typeface="Arial" panose="020B0604020202020204" pitchFamily="34" charset="0"/>
                          <a:cs typeface="Arial" panose="020B0604020202020204" pitchFamily="34" charset="0"/>
                        </a:rPr>
                        <a:t>no.</a:t>
                      </a:r>
                      <a:endParaRPr lang="en-US" sz="1800" dirty="0">
                        <a:effectLst/>
                        <a:latin typeface="Arial" panose="020B0604020202020204" pitchFamily="34" charset="0"/>
                        <a:ea typeface="Calibri"/>
                        <a:cs typeface="Arial" panose="020B0604020202020204" pitchFamily="34" charset="0"/>
                      </a:endParaRPr>
                    </a:p>
                  </a:txBody>
                  <a:tcPr marL="68580" marR="68580" marT="0" marB="0" anchor="ctr"/>
                </a:tc>
              </a:tr>
              <a:tr h="525333">
                <a:tc>
                  <a:txBody>
                    <a:bodyPr/>
                    <a:lstStyle/>
                    <a:p>
                      <a:pPr marL="0" marR="0" algn="ctr">
                        <a:lnSpc>
                          <a:spcPct val="115000"/>
                        </a:lnSpc>
                        <a:spcBef>
                          <a:spcPts val="0"/>
                        </a:spcBef>
                        <a:spcAft>
                          <a:spcPts val="1000"/>
                        </a:spcAft>
                      </a:pPr>
                      <a:r>
                        <a:rPr lang="en-US" sz="1800" dirty="0">
                          <a:effectLst/>
                          <a:latin typeface="Arial" panose="020B0604020202020204" pitchFamily="34" charset="0"/>
                          <a:cs typeface="Arial" panose="020B0604020202020204" pitchFamily="34" charset="0"/>
                        </a:rPr>
                        <a:t>10.</a:t>
                      </a:r>
                      <a:endParaRPr lang="en-US" sz="180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1000"/>
                        </a:spcAft>
                      </a:pPr>
                      <a:r>
                        <a:rPr lang="en-US" sz="1800" dirty="0">
                          <a:effectLst/>
                          <a:latin typeface="Arial" panose="020B0604020202020204" pitchFamily="34" charset="0"/>
                          <a:cs typeface="Arial" panose="020B0604020202020204" pitchFamily="34" charset="0"/>
                        </a:rPr>
                        <a:t>Air-compressor</a:t>
                      </a:r>
                      <a:endParaRPr lang="en-US" sz="180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gn="ctr">
                        <a:lnSpc>
                          <a:spcPct val="115000"/>
                        </a:lnSpc>
                        <a:spcBef>
                          <a:spcPts val="0"/>
                        </a:spcBef>
                        <a:spcAft>
                          <a:spcPts val="1000"/>
                        </a:spcAft>
                      </a:pPr>
                      <a:r>
                        <a:rPr lang="en-US" sz="1800" dirty="0" smtClean="0">
                          <a:effectLst/>
                          <a:latin typeface="Arial" panose="020B0604020202020204" pitchFamily="34" charset="0"/>
                          <a:cs typeface="Arial" panose="020B0604020202020204" pitchFamily="34" charset="0"/>
                        </a:rPr>
                        <a:t>2 </a:t>
                      </a:r>
                      <a:r>
                        <a:rPr lang="en-US" sz="1800" dirty="0" smtClean="0">
                          <a:effectLst/>
                          <a:latin typeface="Arial" panose="020B0604020202020204" pitchFamily="34" charset="0"/>
                          <a:cs typeface="Arial" panose="020B0604020202020204" pitchFamily="34" charset="0"/>
                        </a:rPr>
                        <a:t>no.</a:t>
                      </a:r>
                      <a:endParaRPr lang="en-US" sz="1800" dirty="0">
                        <a:effectLst/>
                        <a:latin typeface="Arial" panose="020B0604020202020204" pitchFamily="34" charset="0"/>
                        <a:ea typeface="Calibri"/>
                        <a:cs typeface="Arial" panose="020B0604020202020204" pitchFamily="34" charset="0"/>
                      </a:endParaRPr>
                    </a:p>
                  </a:txBody>
                  <a:tcPr marL="68580" marR="68580" marT="0" marB="0" anchor="ctr"/>
                </a:tc>
              </a:tr>
              <a:tr h="525333">
                <a:tc>
                  <a:txBody>
                    <a:bodyPr/>
                    <a:lstStyle/>
                    <a:p>
                      <a:pPr marL="0" marR="0" algn="ctr">
                        <a:lnSpc>
                          <a:spcPct val="115000"/>
                        </a:lnSpc>
                        <a:spcBef>
                          <a:spcPts val="0"/>
                        </a:spcBef>
                        <a:spcAft>
                          <a:spcPts val="1000"/>
                        </a:spcAft>
                      </a:pPr>
                      <a:r>
                        <a:rPr lang="en-US" sz="1800">
                          <a:effectLst/>
                          <a:latin typeface="Arial" panose="020B0604020202020204" pitchFamily="34" charset="0"/>
                          <a:cs typeface="Arial" panose="020B0604020202020204" pitchFamily="34" charset="0"/>
                        </a:rPr>
                        <a:t>11.</a:t>
                      </a:r>
                      <a:endParaRPr lang="en-US" sz="180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1000"/>
                        </a:spcAft>
                      </a:pPr>
                      <a:r>
                        <a:rPr lang="en-US" sz="1800" dirty="0">
                          <a:effectLst/>
                          <a:latin typeface="Arial" panose="020B0604020202020204" pitchFamily="34" charset="0"/>
                          <a:cs typeface="Arial" panose="020B0604020202020204" pitchFamily="34" charset="0"/>
                        </a:rPr>
                        <a:t>Concrete Joint cutting machine</a:t>
                      </a:r>
                      <a:endParaRPr lang="en-US" sz="180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gn="ctr">
                        <a:lnSpc>
                          <a:spcPct val="115000"/>
                        </a:lnSpc>
                        <a:spcBef>
                          <a:spcPts val="0"/>
                        </a:spcBef>
                        <a:spcAft>
                          <a:spcPts val="1000"/>
                        </a:spcAft>
                      </a:pPr>
                      <a:r>
                        <a:rPr lang="en-US" sz="1800" dirty="0" smtClean="0">
                          <a:effectLst/>
                          <a:latin typeface="Arial" panose="020B0604020202020204" pitchFamily="34" charset="0"/>
                          <a:cs typeface="Arial" panose="020B0604020202020204" pitchFamily="34" charset="0"/>
                        </a:rPr>
                        <a:t>1 no.</a:t>
                      </a:r>
                      <a:endParaRPr lang="en-US" sz="1800" dirty="0">
                        <a:effectLst/>
                        <a:latin typeface="Arial" panose="020B0604020202020204" pitchFamily="34" charset="0"/>
                        <a:ea typeface="Calibri"/>
                        <a:cs typeface="Arial" panose="020B0604020202020204" pitchFamily="34" charset="0"/>
                      </a:endParaRPr>
                    </a:p>
                  </a:txBody>
                  <a:tcPr marL="68580" marR="68580" marT="0" marB="0" anchor="ctr"/>
                </a:tc>
              </a:tr>
              <a:tr h="525333">
                <a:tc>
                  <a:txBody>
                    <a:bodyPr/>
                    <a:lstStyle/>
                    <a:p>
                      <a:pPr marL="0" marR="0" algn="ctr">
                        <a:lnSpc>
                          <a:spcPct val="115000"/>
                        </a:lnSpc>
                        <a:spcBef>
                          <a:spcPts val="0"/>
                        </a:spcBef>
                        <a:spcAft>
                          <a:spcPts val="1000"/>
                        </a:spcAft>
                      </a:pPr>
                      <a:r>
                        <a:rPr lang="en-US" sz="1800" dirty="0">
                          <a:effectLst/>
                          <a:latin typeface="Arial" panose="020B0604020202020204" pitchFamily="34" charset="0"/>
                          <a:cs typeface="Arial" panose="020B0604020202020204" pitchFamily="34" charset="0"/>
                        </a:rPr>
                        <a:t>12.</a:t>
                      </a:r>
                      <a:endParaRPr lang="en-US" sz="180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1000"/>
                        </a:spcAft>
                      </a:pPr>
                      <a:r>
                        <a:rPr lang="en-US" sz="1800" dirty="0" smtClean="0">
                          <a:effectLst/>
                          <a:latin typeface="Arial" panose="020B0604020202020204" pitchFamily="34" charset="0"/>
                          <a:cs typeface="Arial" panose="020B0604020202020204" pitchFamily="34" charset="0"/>
                        </a:rPr>
                        <a:t>Front</a:t>
                      </a:r>
                      <a:r>
                        <a:rPr lang="en-US" sz="1800" baseline="0" dirty="0" smtClean="0">
                          <a:effectLst/>
                          <a:latin typeface="Arial" panose="020B0604020202020204" pitchFamily="34" charset="0"/>
                          <a:cs typeface="Arial" panose="020B0604020202020204" pitchFamily="34" charset="0"/>
                        </a:rPr>
                        <a:t> end </a:t>
                      </a:r>
                      <a:r>
                        <a:rPr lang="en-US" sz="1800" dirty="0" smtClean="0">
                          <a:effectLst/>
                          <a:latin typeface="Arial" panose="020B0604020202020204" pitchFamily="34" charset="0"/>
                          <a:cs typeface="Arial" panose="020B0604020202020204" pitchFamily="34" charset="0"/>
                        </a:rPr>
                        <a:t>Loader of</a:t>
                      </a:r>
                      <a:r>
                        <a:rPr lang="en-US" sz="1800" baseline="0" dirty="0" smtClean="0">
                          <a:effectLst/>
                          <a:latin typeface="Arial" panose="020B0604020202020204" pitchFamily="34" charset="0"/>
                          <a:cs typeface="Arial" panose="020B0604020202020204" pitchFamily="34" charset="0"/>
                        </a:rPr>
                        <a:t> bucket capacity of approx. 1 cum</a:t>
                      </a:r>
                      <a:endParaRPr lang="en-US" sz="180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gn="ctr">
                        <a:lnSpc>
                          <a:spcPct val="115000"/>
                        </a:lnSpc>
                        <a:spcBef>
                          <a:spcPts val="0"/>
                        </a:spcBef>
                        <a:spcAft>
                          <a:spcPts val="1000"/>
                        </a:spcAft>
                      </a:pPr>
                      <a:r>
                        <a:rPr lang="en-US" sz="1800" dirty="0" smtClean="0">
                          <a:effectLst/>
                          <a:latin typeface="Arial" panose="020B0604020202020204" pitchFamily="34" charset="0"/>
                          <a:cs typeface="Arial" panose="020B0604020202020204" pitchFamily="34" charset="0"/>
                        </a:rPr>
                        <a:t>2 no.</a:t>
                      </a:r>
                      <a:endParaRPr lang="en-US" sz="1800" dirty="0">
                        <a:effectLst/>
                        <a:latin typeface="Arial" panose="020B0604020202020204" pitchFamily="34" charset="0"/>
                        <a:ea typeface="Calibri"/>
                        <a:cs typeface="Arial" panose="020B0604020202020204" pitchFamily="34" charset="0"/>
                      </a:endParaRPr>
                    </a:p>
                  </a:txBody>
                  <a:tcPr marL="68580" marR="68580" marT="0" marB="0" anchor="ctr"/>
                </a:tc>
              </a:tr>
              <a:tr h="525333">
                <a:tc>
                  <a:txBody>
                    <a:bodyPr/>
                    <a:lstStyle/>
                    <a:p>
                      <a:pPr marL="0" marR="0" algn="ctr">
                        <a:lnSpc>
                          <a:spcPct val="115000"/>
                        </a:lnSpc>
                        <a:spcBef>
                          <a:spcPts val="0"/>
                        </a:spcBef>
                        <a:spcAft>
                          <a:spcPts val="1000"/>
                        </a:spcAft>
                      </a:pPr>
                      <a:r>
                        <a:rPr lang="en-US" sz="1800">
                          <a:effectLst/>
                          <a:latin typeface="Arial" panose="020B0604020202020204" pitchFamily="34" charset="0"/>
                          <a:cs typeface="Arial" panose="020B0604020202020204" pitchFamily="34" charset="0"/>
                        </a:rPr>
                        <a:t>13.</a:t>
                      </a:r>
                      <a:endParaRPr lang="en-US" sz="180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1000"/>
                        </a:spcAft>
                      </a:pPr>
                      <a:r>
                        <a:rPr lang="en-US" sz="1800" dirty="0">
                          <a:effectLst/>
                          <a:latin typeface="Arial" panose="020B0604020202020204" pitchFamily="34" charset="0"/>
                          <a:cs typeface="Arial" panose="020B0604020202020204" pitchFamily="34" charset="0"/>
                        </a:rPr>
                        <a:t>JCB</a:t>
                      </a:r>
                      <a:endParaRPr lang="en-US" sz="180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gn="ctr">
                        <a:lnSpc>
                          <a:spcPct val="115000"/>
                        </a:lnSpc>
                        <a:spcBef>
                          <a:spcPts val="0"/>
                        </a:spcBef>
                        <a:spcAft>
                          <a:spcPts val="1000"/>
                        </a:spcAft>
                      </a:pPr>
                      <a:r>
                        <a:rPr lang="en-US" sz="1800" dirty="0" smtClean="0">
                          <a:effectLst/>
                          <a:latin typeface="Arial" panose="020B0604020202020204" pitchFamily="34" charset="0"/>
                          <a:cs typeface="Arial" panose="020B0604020202020204" pitchFamily="34" charset="0"/>
                        </a:rPr>
                        <a:t>1 no.</a:t>
                      </a:r>
                      <a:endParaRPr lang="en-US" sz="1800" dirty="0">
                        <a:effectLst/>
                        <a:latin typeface="Arial" panose="020B0604020202020204" pitchFamily="34" charset="0"/>
                        <a:ea typeface="Calibri"/>
                        <a:cs typeface="Arial" panose="020B0604020202020204" pitchFamily="34" charset="0"/>
                      </a:endParaRPr>
                    </a:p>
                  </a:txBody>
                  <a:tcPr marL="68580" marR="68580" marT="0" marB="0" anchor="ctr"/>
                </a:tc>
              </a:tr>
              <a:tr h="525333">
                <a:tc>
                  <a:txBody>
                    <a:bodyPr/>
                    <a:lstStyle/>
                    <a:p>
                      <a:pPr marL="0" marR="0" algn="ctr">
                        <a:lnSpc>
                          <a:spcPct val="115000"/>
                        </a:lnSpc>
                        <a:spcBef>
                          <a:spcPts val="0"/>
                        </a:spcBef>
                        <a:spcAft>
                          <a:spcPts val="1000"/>
                        </a:spcAft>
                      </a:pPr>
                      <a:r>
                        <a:rPr lang="en-US" sz="1800">
                          <a:effectLst/>
                          <a:latin typeface="Arial" panose="020B0604020202020204" pitchFamily="34" charset="0"/>
                          <a:cs typeface="Arial" panose="020B0604020202020204" pitchFamily="34" charset="0"/>
                        </a:rPr>
                        <a:t>14.</a:t>
                      </a:r>
                      <a:endParaRPr lang="en-US" sz="180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1000"/>
                        </a:spcAft>
                      </a:pPr>
                      <a:r>
                        <a:rPr lang="en-US" sz="1800" dirty="0">
                          <a:effectLst/>
                          <a:latin typeface="Arial" panose="020B0604020202020204" pitchFamily="34" charset="0"/>
                          <a:cs typeface="Arial" panose="020B0604020202020204" pitchFamily="34" charset="0"/>
                        </a:rPr>
                        <a:t>Motor Grader</a:t>
                      </a:r>
                      <a:endParaRPr lang="en-US" sz="180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gn="ctr">
                        <a:lnSpc>
                          <a:spcPct val="115000"/>
                        </a:lnSpc>
                        <a:spcBef>
                          <a:spcPts val="0"/>
                        </a:spcBef>
                        <a:spcAft>
                          <a:spcPts val="1000"/>
                        </a:spcAft>
                      </a:pPr>
                      <a:r>
                        <a:rPr lang="en-US" sz="1800" dirty="0" smtClean="0">
                          <a:effectLst/>
                          <a:latin typeface="Arial" panose="020B0604020202020204" pitchFamily="34" charset="0"/>
                          <a:cs typeface="Arial" panose="020B0604020202020204" pitchFamily="34" charset="0"/>
                        </a:rPr>
                        <a:t>1</a:t>
                      </a:r>
                      <a:r>
                        <a:rPr lang="en-US" sz="1800" baseline="0" dirty="0" smtClean="0">
                          <a:effectLst/>
                          <a:latin typeface="Arial" panose="020B0604020202020204" pitchFamily="34" charset="0"/>
                          <a:cs typeface="Arial" panose="020B0604020202020204" pitchFamily="34" charset="0"/>
                        </a:rPr>
                        <a:t> no.</a:t>
                      </a:r>
                      <a:endParaRPr lang="en-US" sz="1800" dirty="0">
                        <a:effectLst/>
                        <a:latin typeface="Arial" panose="020B0604020202020204" pitchFamily="34" charset="0"/>
                        <a:ea typeface="Calibri"/>
                        <a:cs typeface="Arial" panose="020B0604020202020204" pitchFamily="34" charset="0"/>
                      </a:endParaRPr>
                    </a:p>
                  </a:txBody>
                  <a:tcPr marL="68580" marR="68580" marT="0" marB="0" anchor="ctr"/>
                </a:tc>
              </a:tr>
              <a:tr h="450285">
                <a:tc>
                  <a:txBody>
                    <a:bodyPr/>
                    <a:lstStyle/>
                    <a:p>
                      <a:pPr marL="0" marR="0" algn="ctr">
                        <a:lnSpc>
                          <a:spcPct val="115000"/>
                        </a:lnSpc>
                        <a:spcBef>
                          <a:spcPts val="0"/>
                        </a:spcBef>
                        <a:spcAft>
                          <a:spcPts val="1000"/>
                        </a:spcAft>
                      </a:pPr>
                      <a:r>
                        <a:rPr lang="en-US" sz="1800">
                          <a:effectLst/>
                          <a:latin typeface="Arial" panose="020B0604020202020204" pitchFamily="34" charset="0"/>
                          <a:cs typeface="Arial" panose="020B0604020202020204" pitchFamily="34" charset="0"/>
                        </a:rPr>
                        <a:t>15</a:t>
                      </a:r>
                      <a:endParaRPr lang="en-US" sz="180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1000"/>
                        </a:spcAft>
                      </a:pPr>
                      <a:r>
                        <a:rPr lang="en-US" sz="1800" dirty="0">
                          <a:effectLst/>
                          <a:latin typeface="Arial" panose="020B0604020202020204" pitchFamily="34" charset="0"/>
                          <a:cs typeface="Arial" panose="020B0604020202020204" pitchFamily="34" charset="0"/>
                        </a:rPr>
                        <a:t>Concrete </a:t>
                      </a:r>
                      <a:r>
                        <a:rPr lang="en-US" sz="1800" dirty="0" err="1" smtClean="0">
                          <a:effectLst/>
                          <a:latin typeface="Arial" panose="020B0604020202020204" pitchFamily="34" charset="0"/>
                          <a:cs typeface="Arial" panose="020B0604020202020204" pitchFamily="34" charset="0"/>
                        </a:rPr>
                        <a:t>Bracker</a:t>
                      </a:r>
                      <a:endParaRPr lang="en-US" sz="180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gn="ctr">
                        <a:lnSpc>
                          <a:spcPct val="115000"/>
                        </a:lnSpc>
                        <a:spcBef>
                          <a:spcPts val="0"/>
                        </a:spcBef>
                        <a:spcAft>
                          <a:spcPts val="1000"/>
                        </a:spcAft>
                      </a:pPr>
                      <a:r>
                        <a:rPr lang="en-US" sz="1800" dirty="0" smtClean="0">
                          <a:effectLst/>
                          <a:latin typeface="Arial" panose="020B0604020202020204" pitchFamily="34" charset="0"/>
                          <a:cs typeface="Arial" panose="020B0604020202020204" pitchFamily="34" charset="0"/>
                        </a:rPr>
                        <a:t>1 no.</a:t>
                      </a:r>
                      <a:endParaRPr lang="en-US" sz="1800" dirty="0">
                        <a:effectLst/>
                        <a:latin typeface="Arial" panose="020B0604020202020204" pitchFamily="34" charset="0"/>
                        <a:ea typeface="Calibri"/>
                        <a:cs typeface="Arial" panose="020B0604020202020204" pitchFamily="34" charset="0"/>
                      </a:endParaRPr>
                    </a:p>
                  </a:txBody>
                  <a:tcPr marL="68580" marR="68580" marT="0" marB="0" anchor="ctr"/>
                </a:tc>
              </a:tr>
              <a:tr h="525333">
                <a:tc>
                  <a:txBody>
                    <a:bodyPr/>
                    <a:lstStyle/>
                    <a:p>
                      <a:pPr marL="0" marR="0" algn="ctr">
                        <a:lnSpc>
                          <a:spcPct val="115000"/>
                        </a:lnSpc>
                        <a:spcBef>
                          <a:spcPts val="0"/>
                        </a:spcBef>
                        <a:spcAft>
                          <a:spcPts val="1000"/>
                        </a:spcAft>
                      </a:pPr>
                      <a:r>
                        <a:rPr lang="en-US" sz="1800" dirty="0">
                          <a:effectLst/>
                          <a:latin typeface="Arial" panose="020B0604020202020204" pitchFamily="34" charset="0"/>
                          <a:cs typeface="Arial" panose="020B0604020202020204" pitchFamily="34" charset="0"/>
                        </a:rPr>
                        <a:t>16</a:t>
                      </a:r>
                      <a:endParaRPr lang="en-US" sz="180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1000"/>
                        </a:spcAft>
                      </a:pPr>
                      <a:r>
                        <a:rPr lang="en-US" sz="1800" dirty="0">
                          <a:effectLst/>
                          <a:latin typeface="Arial" panose="020B0604020202020204" pitchFamily="34" charset="0"/>
                          <a:cs typeface="Arial" panose="020B0604020202020204" pitchFamily="34" charset="0"/>
                        </a:rPr>
                        <a:t>Water taker</a:t>
                      </a:r>
                      <a:endParaRPr lang="en-US" sz="180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gn="ctr">
                        <a:lnSpc>
                          <a:spcPct val="115000"/>
                        </a:lnSpc>
                        <a:spcBef>
                          <a:spcPts val="0"/>
                        </a:spcBef>
                        <a:spcAft>
                          <a:spcPts val="1000"/>
                        </a:spcAft>
                      </a:pPr>
                      <a:r>
                        <a:rPr lang="en-US" sz="1800" dirty="0" smtClean="0">
                          <a:effectLst/>
                          <a:latin typeface="Arial" panose="020B0604020202020204" pitchFamily="34" charset="0"/>
                          <a:cs typeface="Arial" panose="020B0604020202020204" pitchFamily="34" charset="0"/>
                        </a:rPr>
                        <a:t>1 no.</a:t>
                      </a:r>
                      <a:endParaRPr lang="en-US" sz="1800" dirty="0">
                        <a:effectLst/>
                        <a:latin typeface="Arial" panose="020B0604020202020204" pitchFamily="34" charset="0"/>
                        <a:ea typeface="Calibri"/>
                        <a:cs typeface="Arial" panose="020B0604020202020204" pitchFamily="34" charset="0"/>
                      </a:endParaRPr>
                    </a:p>
                  </a:txBody>
                  <a:tcPr marL="68580" marR="68580" marT="0" marB="0" anchor="ctr"/>
                </a:tc>
              </a:tr>
            </a:tbl>
          </a:graphicData>
        </a:graphic>
      </p:graphicFrame>
    </p:spTree>
    <p:extLst>
      <p:ext uri="{BB962C8B-B14F-4D97-AF65-F5344CB8AC3E}">
        <p14:creationId xmlns="" xmlns:p14="http://schemas.microsoft.com/office/powerpoint/2010/main" val="333311727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graphicFrame>
        <p:nvGraphicFramePr>
          <p:cNvPr id="4" name="Content Placeholder 3"/>
          <p:cNvGraphicFramePr>
            <a:graphicFrameLocks noGrp="1"/>
          </p:cNvGraphicFramePr>
          <p:nvPr>
            <p:ph idx="1"/>
            <p:extLst>
              <p:ext uri="{D42A27DB-BD31-4B8C-83A1-F6EECF244321}">
                <p14:modId xmlns="" xmlns:p14="http://schemas.microsoft.com/office/powerpoint/2010/main" val="67305380"/>
              </p:ext>
            </p:extLst>
          </p:nvPr>
        </p:nvGraphicFramePr>
        <p:xfrm>
          <a:off x="457200" y="1600200"/>
          <a:ext cx="8229600" cy="1384896"/>
        </p:xfrm>
        <a:graphic>
          <a:graphicData uri="http://schemas.openxmlformats.org/drawingml/2006/table">
            <a:tbl>
              <a:tblPr firstRow="1" bandRow="1">
                <a:tableStyleId>{5940675A-B579-460E-94D1-54222C63F5DA}</a:tableStyleId>
              </a:tblPr>
              <a:tblGrid>
                <a:gridCol w="2743200"/>
                <a:gridCol w="2743200"/>
                <a:gridCol w="2743200"/>
              </a:tblGrid>
              <a:tr h="596304">
                <a:tc>
                  <a:txBody>
                    <a:bodyPr/>
                    <a:lstStyle/>
                    <a:p>
                      <a:pPr marL="0" marR="0" algn="ctr">
                        <a:lnSpc>
                          <a:spcPct val="115000"/>
                        </a:lnSpc>
                        <a:spcBef>
                          <a:spcPts val="0"/>
                        </a:spcBef>
                        <a:spcAft>
                          <a:spcPts val="1000"/>
                        </a:spcAft>
                      </a:pPr>
                      <a:r>
                        <a:rPr lang="en-US" sz="1800" dirty="0" smtClean="0">
                          <a:effectLst/>
                        </a:rPr>
                        <a:t>S. </a:t>
                      </a:r>
                      <a:r>
                        <a:rPr lang="en-US" sz="1800" dirty="0">
                          <a:effectLst/>
                        </a:rPr>
                        <a:t>No.</a:t>
                      </a:r>
                      <a:endParaRPr lang="en-US" sz="1800"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1000"/>
                        </a:spcAft>
                      </a:pPr>
                      <a:r>
                        <a:rPr lang="en-US" sz="1800" dirty="0" smtClean="0">
                          <a:effectLst/>
                        </a:rPr>
                        <a:t>Equipment Description</a:t>
                      </a:r>
                      <a:endParaRPr lang="en-US" sz="1800" dirty="0">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1000"/>
                        </a:spcAft>
                      </a:pPr>
                      <a:r>
                        <a:rPr lang="en-US" sz="1800" dirty="0" smtClean="0">
                          <a:effectLst/>
                        </a:rPr>
                        <a:t>Capacity</a:t>
                      </a:r>
                      <a:endParaRPr lang="en-US" sz="1800" dirty="0">
                        <a:effectLst/>
                        <a:latin typeface="Calibri"/>
                        <a:ea typeface="Calibri"/>
                        <a:cs typeface="Times New Roman"/>
                      </a:endParaRPr>
                    </a:p>
                  </a:txBody>
                  <a:tcPr marL="68580" marR="68580" marT="0" marB="0" anchor="ctr"/>
                </a:tc>
              </a:tr>
              <a:tr h="394296">
                <a:tc>
                  <a:txBody>
                    <a:bodyPr/>
                    <a:lstStyle/>
                    <a:p>
                      <a:pPr marL="0" marR="0" algn="ctr">
                        <a:lnSpc>
                          <a:spcPct val="115000"/>
                        </a:lnSpc>
                        <a:spcBef>
                          <a:spcPts val="0"/>
                        </a:spcBef>
                        <a:spcAft>
                          <a:spcPts val="1000"/>
                        </a:spcAft>
                      </a:pPr>
                      <a:r>
                        <a:rPr lang="en-US" sz="1600" dirty="0" smtClean="0">
                          <a:effectLst/>
                          <a:latin typeface="Arial" panose="020B0604020202020204" pitchFamily="34" charset="0"/>
                          <a:ea typeface="Calibri"/>
                          <a:cs typeface="Arial" panose="020B0604020202020204" pitchFamily="34" charset="0"/>
                        </a:rPr>
                        <a:t>17</a:t>
                      </a:r>
                      <a:endParaRPr lang="en-US" sz="160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1000"/>
                        </a:spcAft>
                      </a:pPr>
                      <a:r>
                        <a:rPr lang="en-US" sz="1600" dirty="0" smtClean="0">
                          <a:effectLst/>
                          <a:latin typeface="Arial" panose="020B0604020202020204" pitchFamily="34" charset="0"/>
                          <a:ea typeface="Calibri"/>
                          <a:cs typeface="Arial" panose="020B0604020202020204" pitchFamily="34" charset="0"/>
                        </a:rPr>
                        <a:t>Dozer</a:t>
                      </a:r>
                      <a:endParaRPr lang="en-US" sz="160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gn="ctr">
                        <a:lnSpc>
                          <a:spcPct val="115000"/>
                        </a:lnSpc>
                        <a:spcBef>
                          <a:spcPts val="0"/>
                        </a:spcBef>
                        <a:spcAft>
                          <a:spcPts val="1000"/>
                        </a:spcAft>
                      </a:pPr>
                      <a:r>
                        <a:rPr lang="en-US" sz="1600" dirty="0" smtClean="0">
                          <a:effectLst/>
                          <a:latin typeface="Arial" panose="020B0604020202020204" pitchFamily="34" charset="0"/>
                          <a:ea typeface="Calibri"/>
                          <a:cs typeface="Arial" panose="020B0604020202020204" pitchFamily="34" charset="0"/>
                        </a:rPr>
                        <a:t>1 no.</a:t>
                      </a:r>
                      <a:endParaRPr lang="en-US" sz="1600" dirty="0">
                        <a:effectLst/>
                        <a:latin typeface="Arial" panose="020B0604020202020204" pitchFamily="34" charset="0"/>
                        <a:ea typeface="Calibri"/>
                        <a:cs typeface="Arial" panose="020B0604020202020204" pitchFamily="34" charset="0"/>
                      </a:endParaRPr>
                    </a:p>
                  </a:txBody>
                  <a:tcPr marL="68580" marR="68580" marT="0" marB="0" anchor="ctr"/>
                </a:tc>
              </a:tr>
              <a:tr h="394296">
                <a:tc>
                  <a:txBody>
                    <a:bodyPr/>
                    <a:lstStyle/>
                    <a:p>
                      <a:pPr marL="0" marR="0" algn="ctr">
                        <a:lnSpc>
                          <a:spcPct val="115000"/>
                        </a:lnSpc>
                        <a:spcBef>
                          <a:spcPts val="0"/>
                        </a:spcBef>
                        <a:spcAft>
                          <a:spcPts val="1000"/>
                        </a:spcAft>
                      </a:pPr>
                      <a:r>
                        <a:rPr lang="en-US" sz="1600" dirty="0" smtClean="0">
                          <a:effectLst/>
                          <a:latin typeface="Arial" panose="020B0604020202020204" pitchFamily="34" charset="0"/>
                          <a:ea typeface="Calibri"/>
                          <a:cs typeface="Arial" panose="020B0604020202020204" pitchFamily="34" charset="0"/>
                        </a:rPr>
                        <a:t>18</a:t>
                      </a:r>
                      <a:endParaRPr lang="en-US" sz="160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1000"/>
                        </a:spcAft>
                      </a:pPr>
                      <a:r>
                        <a:rPr lang="en-US" sz="1600" dirty="0" smtClean="0">
                          <a:effectLst/>
                          <a:latin typeface="Arial" panose="020B0604020202020204" pitchFamily="34" charset="0"/>
                          <a:ea typeface="Calibri"/>
                          <a:cs typeface="Arial" panose="020B0604020202020204" pitchFamily="34" charset="0"/>
                        </a:rPr>
                        <a:t>Milling machine</a:t>
                      </a:r>
                      <a:endParaRPr lang="en-US" sz="160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gn="ctr">
                        <a:lnSpc>
                          <a:spcPct val="115000"/>
                        </a:lnSpc>
                        <a:spcBef>
                          <a:spcPts val="0"/>
                        </a:spcBef>
                        <a:spcAft>
                          <a:spcPts val="1000"/>
                        </a:spcAft>
                      </a:pPr>
                      <a:r>
                        <a:rPr lang="en-US" sz="1600" dirty="0" smtClean="0">
                          <a:effectLst/>
                          <a:latin typeface="Arial" panose="020B0604020202020204" pitchFamily="34" charset="0"/>
                          <a:ea typeface="Calibri"/>
                          <a:cs typeface="Arial" panose="020B0604020202020204" pitchFamily="34" charset="0"/>
                        </a:rPr>
                        <a:t>1no</a:t>
                      </a:r>
                      <a:endParaRPr lang="en-US" sz="1600" dirty="0">
                        <a:effectLst/>
                        <a:latin typeface="Arial" panose="020B0604020202020204" pitchFamily="34" charset="0"/>
                        <a:ea typeface="Calibri"/>
                        <a:cs typeface="Arial" panose="020B0604020202020204" pitchFamily="34" charset="0"/>
                      </a:endParaRPr>
                    </a:p>
                  </a:txBody>
                  <a:tcPr marL="68580" marR="68580" marT="0" marB="0" anchor="ctr"/>
                </a:tc>
              </a:tr>
            </a:tbl>
          </a:graphicData>
        </a:graphic>
      </p:graphicFrame>
    </p:spTree>
    <p:extLst>
      <p:ext uri="{BB962C8B-B14F-4D97-AF65-F5344CB8AC3E}">
        <p14:creationId xmlns="" xmlns:p14="http://schemas.microsoft.com/office/powerpoint/2010/main" val="18476303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685800"/>
          </a:xfrm>
        </p:spPr>
        <p:txBody>
          <a:bodyPr/>
          <a:lstStyle/>
          <a:p>
            <a:pPr algn="l"/>
            <a:r>
              <a:rPr lang="en-US" sz="3200" b="1" dirty="0" smtClean="0">
                <a:solidFill>
                  <a:srgbClr val="C00000"/>
                </a:solidFill>
              </a:rPr>
              <a:t>List of Engineers Required</a:t>
            </a:r>
            <a:endParaRPr lang="en-US" sz="3200" b="1" dirty="0">
              <a:solidFill>
                <a:srgbClr val="C00000"/>
              </a:solidFill>
            </a:endParaRPr>
          </a:p>
        </p:txBody>
      </p:sp>
      <p:graphicFrame>
        <p:nvGraphicFramePr>
          <p:cNvPr id="4" name="Content Placeholder 3"/>
          <p:cNvGraphicFramePr>
            <a:graphicFrameLocks noGrp="1"/>
          </p:cNvGraphicFramePr>
          <p:nvPr>
            <p:ph idx="1"/>
            <p:extLst>
              <p:ext uri="{D42A27DB-BD31-4B8C-83A1-F6EECF244321}">
                <p14:modId xmlns="" xmlns:p14="http://schemas.microsoft.com/office/powerpoint/2010/main" val="3290102721"/>
              </p:ext>
            </p:extLst>
          </p:nvPr>
        </p:nvGraphicFramePr>
        <p:xfrm>
          <a:off x="304800" y="1066801"/>
          <a:ext cx="8382000" cy="4827696"/>
        </p:xfrm>
        <a:graphic>
          <a:graphicData uri="http://schemas.openxmlformats.org/drawingml/2006/table">
            <a:tbl>
              <a:tblPr firstRow="1" bandRow="1">
                <a:tableStyleId>{5940675A-B579-460E-94D1-54222C63F5DA}</a:tableStyleId>
              </a:tblPr>
              <a:tblGrid>
                <a:gridCol w="2095500"/>
                <a:gridCol w="2095500"/>
                <a:gridCol w="698500"/>
                <a:gridCol w="3492500"/>
              </a:tblGrid>
              <a:tr h="685799">
                <a:tc>
                  <a:txBody>
                    <a:bodyPr/>
                    <a:lstStyle/>
                    <a:p>
                      <a:pPr algn="ctr"/>
                      <a:r>
                        <a:rPr lang="en-US" dirty="0" smtClean="0">
                          <a:latin typeface="Arial" panose="020B0604020202020204" pitchFamily="34" charset="0"/>
                          <a:cs typeface="Arial" panose="020B0604020202020204" pitchFamily="34" charset="0"/>
                        </a:rPr>
                        <a:t>Designation</a:t>
                      </a:r>
                      <a:endParaRPr lang="en-US" dirty="0">
                        <a:latin typeface="Arial" panose="020B0604020202020204" pitchFamily="34" charset="0"/>
                        <a:cs typeface="Arial" panose="020B0604020202020204" pitchFamily="34" charset="0"/>
                      </a:endParaRPr>
                    </a:p>
                  </a:txBody>
                  <a:tcPr anchor="ctr"/>
                </a:tc>
                <a:tc>
                  <a:txBody>
                    <a:bodyPr/>
                    <a:lstStyle/>
                    <a:p>
                      <a:pPr algn="ctr"/>
                      <a:r>
                        <a:rPr lang="en-US" dirty="0" smtClean="0">
                          <a:latin typeface="Arial" panose="020B0604020202020204" pitchFamily="34" charset="0"/>
                          <a:cs typeface="Arial" panose="020B0604020202020204" pitchFamily="34" charset="0"/>
                        </a:rPr>
                        <a:t>Qualification</a:t>
                      </a:r>
                      <a:endParaRPr lang="en-US" dirty="0">
                        <a:latin typeface="Arial" panose="020B0604020202020204" pitchFamily="34" charset="0"/>
                        <a:cs typeface="Arial" panose="020B0604020202020204" pitchFamily="34" charset="0"/>
                      </a:endParaRPr>
                    </a:p>
                  </a:txBody>
                  <a:tcPr anchor="ctr"/>
                </a:tc>
                <a:tc>
                  <a:txBody>
                    <a:bodyPr/>
                    <a:lstStyle/>
                    <a:p>
                      <a:pPr algn="ctr"/>
                      <a:r>
                        <a:rPr lang="en-US" dirty="0" smtClean="0">
                          <a:latin typeface="Arial" panose="020B0604020202020204" pitchFamily="34" charset="0"/>
                          <a:cs typeface="Arial" panose="020B0604020202020204" pitchFamily="34" charset="0"/>
                        </a:rPr>
                        <a:t>Nos.</a:t>
                      </a:r>
                      <a:endParaRPr lang="en-US" dirty="0">
                        <a:latin typeface="Arial" panose="020B0604020202020204" pitchFamily="34" charset="0"/>
                        <a:cs typeface="Arial" panose="020B0604020202020204" pitchFamily="34" charset="0"/>
                      </a:endParaRPr>
                    </a:p>
                  </a:txBody>
                  <a:tcPr anchor="ctr"/>
                </a:tc>
                <a:tc>
                  <a:txBody>
                    <a:bodyPr/>
                    <a:lstStyle/>
                    <a:p>
                      <a:pPr algn="ctr"/>
                      <a:r>
                        <a:rPr lang="en-US" dirty="0" smtClean="0">
                          <a:latin typeface="Arial" panose="020B0604020202020204" pitchFamily="34" charset="0"/>
                          <a:cs typeface="Arial" panose="020B0604020202020204" pitchFamily="34" charset="0"/>
                        </a:rPr>
                        <a:t>Experience</a:t>
                      </a:r>
                      <a:endParaRPr lang="en-US" dirty="0">
                        <a:latin typeface="Arial" panose="020B0604020202020204" pitchFamily="34" charset="0"/>
                        <a:cs typeface="Arial" panose="020B0604020202020204" pitchFamily="34" charset="0"/>
                      </a:endParaRPr>
                    </a:p>
                  </a:txBody>
                  <a:tcPr anchor="ctr"/>
                </a:tc>
              </a:tr>
              <a:tr h="1035474">
                <a:tc>
                  <a:txBody>
                    <a:bodyPr/>
                    <a:lstStyle/>
                    <a:p>
                      <a:pPr algn="ctr"/>
                      <a:r>
                        <a:rPr lang="en-US" dirty="0" smtClean="0">
                          <a:latin typeface="Arial" panose="020B0604020202020204" pitchFamily="34" charset="0"/>
                          <a:cs typeface="Arial" panose="020B0604020202020204" pitchFamily="34" charset="0"/>
                        </a:rPr>
                        <a:t>Project</a:t>
                      </a:r>
                      <a:r>
                        <a:rPr lang="en-US" baseline="0" dirty="0" smtClean="0">
                          <a:latin typeface="Arial" panose="020B0604020202020204" pitchFamily="34" charset="0"/>
                          <a:cs typeface="Arial" panose="020B0604020202020204" pitchFamily="34" charset="0"/>
                        </a:rPr>
                        <a:t> Engineer</a:t>
                      </a:r>
                      <a:endParaRPr lang="en-US" dirty="0">
                        <a:latin typeface="Arial" panose="020B0604020202020204" pitchFamily="34" charset="0"/>
                        <a:cs typeface="Arial" panose="020B0604020202020204" pitchFamily="34" charset="0"/>
                      </a:endParaRPr>
                    </a:p>
                  </a:txBody>
                  <a:tcPr anchor="ctr"/>
                </a:tc>
                <a:tc>
                  <a:txBody>
                    <a:bodyPr/>
                    <a:lstStyle/>
                    <a:p>
                      <a:pPr algn="ctr"/>
                      <a:r>
                        <a:rPr lang="en-US" dirty="0" smtClean="0">
                          <a:latin typeface="Arial" panose="020B0604020202020204" pitchFamily="34" charset="0"/>
                          <a:cs typeface="Arial" panose="020B0604020202020204" pitchFamily="34" charset="0"/>
                        </a:rPr>
                        <a:t>BE/</a:t>
                      </a:r>
                      <a:r>
                        <a:rPr lang="en-US" dirty="0" err="1" smtClean="0">
                          <a:latin typeface="Arial" panose="020B0604020202020204" pitchFamily="34" charset="0"/>
                          <a:cs typeface="Arial" panose="020B0604020202020204" pitchFamily="34" charset="0"/>
                        </a:rPr>
                        <a:t>B.Tech</a:t>
                      </a:r>
                      <a:r>
                        <a:rPr lang="en-US" baseline="0" dirty="0" smtClean="0">
                          <a:latin typeface="Arial" panose="020B0604020202020204" pitchFamily="34" charset="0"/>
                          <a:cs typeface="Arial" panose="020B0604020202020204" pitchFamily="34" charset="0"/>
                        </a:rPr>
                        <a:t> Civil</a:t>
                      </a:r>
                      <a:endParaRPr lang="en-US" dirty="0">
                        <a:latin typeface="Arial" panose="020B0604020202020204" pitchFamily="34" charset="0"/>
                        <a:cs typeface="Arial" panose="020B0604020202020204" pitchFamily="34" charset="0"/>
                      </a:endParaRPr>
                    </a:p>
                  </a:txBody>
                  <a:tcPr anchor="ctr"/>
                </a:tc>
                <a:tc>
                  <a:txBody>
                    <a:bodyPr/>
                    <a:lstStyle/>
                    <a:p>
                      <a:pPr algn="ctr"/>
                      <a:r>
                        <a:rPr lang="en-US" dirty="0" smtClean="0">
                          <a:latin typeface="Arial" panose="020B0604020202020204" pitchFamily="34" charset="0"/>
                          <a:cs typeface="Arial" panose="020B0604020202020204" pitchFamily="34" charset="0"/>
                        </a:rPr>
                        <a:t>1</a:t>
                      </a:r>
                      <a:endParaRPr lang="en-US" dirty="0">
                        <a:latin typeface="Arial" panose="020B0604020202020204" pitchFamily="34" charset="0"/>
                        <a:cs typeface="Arial" panose="020B0604020202020204" pitchFamily="34" charset="0"/>
                      </a:endParaRPr>
                    </a:p>
                  </a:txBody>
                  <a:tcPr anchor="ctr"/>
                </a:tc>
                <a:tc>
                  <a:txBody>
                    <a:bodyPr/>
                    <a:lstStyle/>
                    <a:p>
                      <a:r>
                        <a:rPr lang="en-US" dirty="0" smtClean="0">
                          <a:latin typeface="Arial" panose="020B0604020202020204" pitchFamily="34" charset="0"/>
                          <a:cs typeface="Arial" panose="020B0604020202020204" pitchFamily="34" charset="0"/>
                        </a:rPr>
                        <a:t>Min.</a:t>
                      </a:r>
                      <a:r>
                        <a:rPr lang="en-US" baseline="0" dirty="0" smtClean="0">
                          <a:latin typeface="Arial" panose="020B0604020202020204" pitchFamily="34" charset="0"/>
                          <a:cs typeface="Arial" panose="020B0604020202020204" pitchFamily="34" charset="0"/>
                        </a:rPr>
                        <a:t> 10 years in Bituminous  Works in </a:t>
                      </a:r>
                      <a:r>
                        <a:rPr lang="en-US" baseline="0" dirty="0" smtClean="0">
                          <a:latin typeface="Arial" panose="020B0604020202020204" pitchFamily="34" charset="0"/>
                          <a:cs typeface="Arial" panose="020B0604020202020204" pitchFamily="34" charset="0"/>
                        </a:rPr>
                        <a:t>Airports</a:t>
                      </a:r>
                      <a:endParaRPr lang="en-US" dirty="0">
                        <a:latin typeface="Arial" panose="020B0604020202020204" pitchFamily="34" charset="0"/>
                        <a:cs typeface="Arial" panose="020B0604020202020204" pitchFamily="34" charset="0"/>
                      </a:endParaRPr>
                    </a:p>
                  </a:txBody>
                  <a:tcPr anchor="ctr"/>
                </a:tc>
              </a:tr>
              <a:tr h="1346117">
                <a:tc>
                  <a:txBody>
                    <a:bodyPr/>
                    <a:lstStyle/>
                    <a:p>
                      <a:pPr algn="ctr"/>
                      <a:r>
                        <a:rPr lang="en-US" dirty="0" smtClean="0">
                          <a:latin typeface="Arial" panose="020B0604020202020204" pitchFamily="34" charset="0"/>
                          <a:cs typeface="Arial" panose="020B0604020202020204" pitchFamily="34" charset="0"/>
                        </a:rPr>
                        <a:t>Civil</a:t>
                      </a:r>
                      <a:r>
                        <a:rPr lang="en-US" baseline="0" dirty="0" smtClean="0">
                          <a:latin typeface="Arial" panose="020B0604020202020204" pitchFamily="34" charset="0"/>
                          <a:cs typeface="Arial" panose="020B0604020202020204" pitchFamily="34" charset="0"/>
                        </a:rPr>
                        <a:t> Engineer</a:t>
                      </a:r>
                      <a:endParaRPr lang="en-US" dirty="0">
                        <a:latin typeface="Arial" panose="020B0604020202020204" pitchFamily="34" charset="0"/>
                        <a:cs typeface="Arial" panose="020B0604020202020204" pitchFamily="34" charset="0"/>
                      </a:endParaRPr>
                    </a:p>
                  </a:txBody>
                  <a:tcPr anchor="ctr"/>
                </a:tc>
                <a:tc>
                  <a:txBody>
                    <a:bodyPr/>
                    <a:lstStyle/>
                    <a:p>
                      <a:pPr algn="ctr"/>
                      <a:r>
                        <a:rPr lang="en-US" dirty="0" smtClean="0">
                          <a:latin typeface="Arial" panose="020B0604020202020204" pitchFamily="34" charset="0"/>
                          <a:cs typeface="Arial" panose="020B0604020202020204" pitchFamily="34" charset="0"/>
                        </a:rPr>
                        <a:t>BE/</a:t>
                      </a:r>
                      <a:r>
                        <a:rPr lang="en-US" dirty="0" err="1" smtClean="0">
                          <a:latin typeface="Arial" panose="020B0604020202020204" pitchFamily="34" charset="0"/>
                          <a:cs typeface="Arial" panose="020B0604020202020204" pitchFamily="34" charset="0"/>
                        </a:rPr>
                        <a:t>B.Tech</a:t>
                      </a:r>
                      <a:r>
                        <a:rPr lang="en-US" baseline="0" dirty="0" smtClean="0">
                          <a:latin typeface="Arial" panose="020B0604020202020204" pitchFamily="34" charset="0"/>
                          <a:cs typeface="Arial" panose="020B0604020202020204" pitchFamily="34" charset="0"/>
                        </a:rPr>
                        <a:t> </a:t>
                      </a:r>
                      <a:endParaRPr lang="en-US" dirty="0">
                        <a:latin typeface="Arial" panose="020B0604020202020204" pitchFamily="34" charset="0"/>
                        <a:cs typeface="Arial" panose="020B0604020202020204" pitchFamily="34" charset="0"/>
                      </a:endParaRPr>
                    </a:p>
                  </a:txBody>
                  <a:tcPr anchor="ctr"/>
                </a:tc>
                <a:tc>
                  <a:txBody>
                    <a:bodyPr/>
                    <a:lstStyle/>
                    <a:p>
                      <a:pPr algn="ctr"/>
                      <a:r>
                        <a:rPr lang="en-US" dirty="0" smtClean="0">
                          <a:latin typeface="Arial" panose="020B0604020202020204" pitchFamily="34" charset="0"/>
                          <a:cs typeface="Arial" panose="020B0604020202020204" pitchFamily="34" charset="0"/>
                        </a:rPr>
                        <a:t>2</a:t>
                      </a:r>
                      <a:endParaRPr lang="en-US" dirty="0">
                        <a:latin typeface="Arial" panose="020B0604020202020204" pitchFamily="34" charset="0"/>
                        <a:cs typeface="Arial" panose="020B0604020202020204" pitchFamily="34" charset="0"/>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Arial" panose="020B0604020202020204" pitchFamily="34" charset="0"/>
                          <a:cs typeface="Arial" panose="020B0604020202020204" pitchFamily="34" charset="0"/>
                        </a:rPr>
                        <a:t>Min. 5 years experience </a:t>
                      </a:r>
                      <a:r>
                        <a:rPr lang="en-US" baseline="0" dirty="0" smtClean="0">
                          <a:latin typeface="Arial" panose="020B0604020202020204" pitchFamily="34" charset="0"/>
                          <a:cs typeface="Arial" panose="020B0604020202020204" pitchFamily="34" charset="0"/>
                        </a:rPr>
                        <a:t>in Bituminous  Works in Airport/ National Highways  </a:t>
                      </a:r>
                      <a:endParaRPr lang="en-US" dirty="0" smtClean="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txBody>
                  <a:tcPr anchor="ctr"/>
                </a:tc>
              </a:tr>
              <a:tr h="1035474">
                <a:tc>
                  <a:txBody>
                    <a:bodyPr/>
                    <a:lstStyle/>
                    <a:p>
                      <a:pPr algn="ctr"/>
                      <a:r>
                        <a:rPr lang="en-US" dirty="0" smtClean="0">
                          <a:latin typeface="Arial" panose="020B0604020202020204" pitchFamily="34" charset="0"/>
                          <a:cs typeface="Arial" panose="020B0604020202020204" pitchFamily="34" charset="0"/>
                        </a:rPr>
                        <a:t>Material Engineer</a:t>
                      </a:r>
                      <a:endParaRPr lang="en-US" dirty="0">
                        <a:latin typeface="Arial" panose="020B0604020202020204" pitchFamily="34" charset="0"/>
                        <a:cs typeface="Arial" panose="020B0604020202020204" pitchFamily="34" charset="0"/>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latin typeface="Arial" panose="020B0604020202020204" pitchFamily="34" charset="0"/>
                          <a:cs typeface="Arial" panose="020B0604020202020204" pitchFamily="34" charset="0"/>
                        </a:rPr>
                        <a:t>Minimum Diploma</a:t>
                      </a:r>
                      <a:r>
                        <a:rPr lang="en-US" baseline="0" dirty="0" smtClean="0">
                          <a:latin typeface="Arial" panose="020B0604020202020204" pitchFamily="34" charset="0"/>
                          <a:cs typeface="Arial" panose="020B0604020202020204" pitchFamily="34" charset="0"/>
                        </a:rPr>
                        <a:t> </a:t>
                      </a:r>
                      <a:endParaRPr lang="en-US" dirty="0" smtClean="0">
                        <a:latin typeface="Arial" panose="020B0604020202020204" pitchFamily="34" charset="0"/>
                        <a:cs typeface="Arial" panose="020B0604020202020204" pitchFamily="34" charset="0"/>
                      </a:endParaRPr>
                    </a:p>
                    <a:p>
                      <a:pPr algn="ctr"/>
                      <a:endParaRPr lang="en-US" dirty="0">
                        <a:latin typeface="Arial" panose="020B0604020202020204" pitchFamily="34" charset="0"/>
                        <a:cs typeface="Arial" panose="020B0604020202020204" pitchFamily="34" charset="0"/>
                      </a:endParaRPr>
                    </a:p>
                  </a:txBody>
                  <a:tcPr anchor="ctr"/>
                </a:tc>
                <a:tc>
                  <a:txBody>
                    <a:bodyPr/>
                    <a:lstStyle/>
                    <a:p>
                      <a:pPr algn="ctr"/>
                      <a:r>
                        <a:rPr lang="en-US" dirty="0" smtClean="0">
                          <a:latin typeface="Arial" panose="020B0604020202020204" pitchFamily="34" charset="0"/>
                          <a:cs typeface="Arial" panose="020B0604020202020204" pitchFamily="34" charset="0"/>
                        </a:rPr>
                        <a:t>1</a:t>
                      </a:r>
                      <a:endParaRPr lang="en-US" dirty="0">
                        <a:latin typeface="Arial" panose="020B0604020202020204" pitchFamily="34" charset="0"/>
                        <a:cs typeface="Arial" panose="020B0604020202020204" pitchFamily="34" charset="0"/>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Arial" panose="020B0604020202020204" pitchFamily="34" charset="0"/>
                          <a:cs typeface="Arial" panose="020B0604020202020204" pitchFamily="34" charset="0"/>
                        </a:rPr>
                        <a:t>Min. 5 years experience </a:t>
                      </a:r>
                      <a:r>
                        <a:rPr lang="en-US" baseline="0" dirty="0" smtClean="0">
                          <a:latin typeface="Arial" panose="020B0604020202020204" pitchFamily="34" charset="0"/>
                          <a:cs typeface="Arial" panose="020B0604020202020204" pitchFamily="34" charset="0"/>
                        </a:rPr>
                        <a:t>in Bituminous  Works in Airport/ National Highways  </a:t>
                      </a:r>
                      <a:endParaRPr lang="en-US" dirty="0" smtClean="0">
                        <a:latin typeface="Arial" panose="020B0604020202020204" pitchFamily="34" charset="0"/>
                        <a:cs typeface="Arial" panose="020B0604020202020204" pitchFamily="34" charset="0"/>
                      </a:endParaRPr>
                    </a:p>
                  </a:txBody>
                  <a:tcPr anchor="ctr"/>
                </a:tc>
              </a:tr>
              <a:tr h="724832">
                <a:tc>
                  <a:txBody>
                    <a:bodyPr/>
                    <a:lstStyle/>
                    <a:p>
                      <a:pPr algn="ctr"/>
                      <a:r>
                        <a:rPr lang="en-US" dirty="0" smtClean="0">
                          <a:latin typeface="Arial" panose="020B0604020202020204" pitchFamily="34" charset="0"/>
                          <a:cs typeface="Arial" panose="020B0604020202020204" pitchFamily="34" charset="0"/>
                        </a:rPr>
                        <a:t>Surveyor</a:t>
                      </a:r>
                      <a:endParaRPr lang="en-US" dirty="0">
                        <a:latin typeface="Arial" panose="020B0604020202020204" pitchFamily="34" charset="0"/>
                        <a:cs typeface="Arial" panose="020B0604020202020204" pitchFamily="34" charset="0"/>
                      </a:endParaRPr>
                    </a:p>
                  </a:txBody>
                  <a:tcPr anchor="ctr"/>
                </a:tc>
                <a:tc>
                  <a:txBody>
                    <a:bodyPr/>
                    <a:lstStyle/>
                    <a:p>
                      <a:pPr algn="ctr"/>
                      <a:endParaRPr lang="en-US" dirty="0">
                        <a:latin typeface="Arial" panose="020B0604020202020204" pitchFamily="34" charset="0"/>
                        <a:cs typeface="Arial" panose="020B0604020202020204" pitchFamily="34" charset="0"/>
                      </a:endParaRPr>
                    </a:p>
                  </a:txBody>
                  <a:tcPr anchor="ctr"/>
                </a:tc>
                <a:tc>
                  <a:txBody>
                    <a:bodyPr/>
                    <a:lstStyle/>
                    <a:p>
                      <a:pPr algn="ctr"/>
                      <a:r>
                        <a:rPr lang="en-US" dirty="0" smtClean="0">
                          <a:latin typeface="Arial" panose="020B0604020202020204" pitchFamily="34" charset="0"/>
                          <a:cs typeface="Arial" panose="020B0604020202020204" pitchFamily="34" charset="0"/>
                        </a:rPr>
                        <a:t>1</a:t>
                      </a:r>
                      <a:endParaRPr lang="en-US" dirty="0">
                        <a:latin typeface="Arial" panose="020B0604020202020204" pitchFamily="34" charset="0"/>
                        <a:cs typeface="Arial" panose="020B0604020202020204" pitchFamily="34" charset="0"/>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Arial" panose="020B0604020202020204" pitchFamily="34" charset="0"/>
                          <a:cs typeface="Arial" panose="020B0604020202020204" pitchFamily="34" charset="0"/>
                        </a:rPr>
                        <a:t>Min. 5 years</a:t>
                      </a:r>
                      <a:r>
                        <a:rPr lang="en-US" baseline="0" dirty="0" smtClean="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experience in Total Station</a:t>
                      </a:r>
                      <a:r>
                        <a:rPr lang="en-US" baseline="0" dirty="0" smtClean="0">
                          <a:latin typeface="Arial" panose="020B0604020202020204" pitchFamily="34" charset="0"/>
                          <a:cs typeface="Arial" panose="020B0604020202020204" pitchFamily="34" charset="0"/>
                        </a:rPr>
                        <a:t>, Digital </a:t>
                      </a:r>
                      <a:r>
                        <a:rPr lang="en-US" baseline="0" dirty="0" err="1" smtClean="0">
                          <a:latin typeface="Arial" panose="020B0604020202020204" pitchFamily="34" charset="0"/>
                          <a:cs typeface="Arial" panose="020B0604020202020204" pitchFamily="34" charset="0"/>
                        </a:rPr>
                        <a:t>Levelling</a:t>
                      </a:r>
                      <a:r>
                        <a:rPr lang="en-US" baseline="0" dirty="0" smtClean="0">
                          <a:latin typeface="Arial" panose="020B0604020202020204" pitchFamily="34" charset="0"/>
                          <a:cs typeface="Arial" panose="020B0604020202020204" pitchFamily="34" charset="0"/>
                        </a:rPr>
                        <a:t>.</a:t>
                      </a:r>
                      <a:endParaRPr lang="en-US" dirty="0">
                        <a:latin typeface="Arial" panose="020B0604020202020204" pitchFamily="34" charset="0"/>
                        <a:cs typeface="Arial" panose="020B0604020202020204" pitchFamily="34" charset="0"/>
                      </a:endParaRPr>
                    </a:p>
                  </a:txBody>
                  <a:tcPr anchor="ctr"/>
                </a:tc>
              </a:tr>
            </a:tbl>
          </a:graphicData>
        </a:graphic>
      </p:graphicFrame>
    </p:spTree>
    <p:extLst>
      <p:ext uri="{BB962C8B-B14F-4D97-AF65-F5344CB8AC3E}">
        <p14:creationId xmlns="" xmlns:p14="http://schemas.microsoft.com/office/powerpoint/2010/main" val="86198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pPr algn="l"/>
            <a:r>
              <a:rPr lang="en-IN" sz="3200" b="1" dirty="0">
                <a:solidFill>
                  <a:srgbClr val="C00000"/>
                </a:solidFill>
              </a:rPr>
              <a:t>Equipment for </a:t>
            </a:r>
            <a:r>
              <a:rPr lang="en-IN" sz="3200" b="1" dirty="0" smtClean="0">
                <a:solidFill>
                  <a:srgbClr val="C00000"/>
                </a:solidFill>
              </a:rPr>
              <a:t>Night working</a:t>
            </a:r>
            <a:endParaRPr lang="en-US" sz="3200" b="1" dirty="0">
              <a:solidFill>
                <a:srgbClr val="C00000"/>
              </a:solidFill>
            </a:endParaRPr>
          </a:p>
        </p:txBody>
      </p:sp>
      <p:sp>
        <p:nvSpPr>
          <p:cNvPr id="3" name="Content Placeholder 2"/>
          <p:cNvSpPr>
            <a:spLocks noGrp="1"/>
          </p:cNvSpPr>
          <p:nvPr>
            <p:ph idx="1"/>
          </p:nvPr>
        </p:nvSpPr>
        <p:spPr>
          <a:xfrm>
            <a:off x="381000" y="1981200"/>
            <a:ext cx="8305800" cy="4144963"/>
          </a:xfrm>
        </p:spPr>
        <p:txBody>
          <a:bodyPr>
            <a:normAutofit/>
          </a:bodyPr>
          <a:lstStyle/>
          <a:p>
            <a:pPr algn="just">
              <a:lnSpc>
                <a:spcPct val="150000"/>
              </a:lnSpc>
            </a:pPr>
            <a:r>
              <a:rPr lang="en-US" sz="2400" dirty="0" smtClean="0">
                <a:latin typeface="Arial" panose="020B0604020202020204" pitchFamily="34" charset="0"/>
                <a:cs typeface="Arial" panose="020B0604020202020204" pitchFamily="34" charset="0"/>
              </a:rPr>
              <a:t>Contractor </a:t>
            </a:r>
            <a:r>
              <a:rPr lang="en-US" sz="2400" dirty="0">
                <a:latin typeface="Arial" panose="020B0604020202020204" pitchFamily="34" charset="0"/>
                <a:cs typeface="Arial" panose="020B0604020202020204" pitchFamily="34" charset="0"/>
              </a:rPr>
              <a:t>shall execute  the work  during  the  night  </a:t>
            </a:r>
            <a:r>
              <a:rPr lang="en-US" sz="2400" dirty="0" smtClean="0">
                <a:latin typeface="Arial" panose="020B0604020202020204" pitchFamily="34" charset="0"/>
                <a:cs typeface="Arial" panose="020B0604020202020204" pitchFamily="34" charset="0"/>
              </a:rPr>
              <a:t> and Nothing </a:t>
            </a:r>
            <a:r>
              <a:rPr lang="en-US" sz="2400" dirty="0">
                <a:latin typeface="Arial" panose="020B0604020202020204" pitchFamily="34" charset="0"/>
                <a:cs typeface="Arial" panose="020B0604020202020204" pitchFamily="34" charset="0"/>
              </a:rPr>
              <a:t>extra shall be payable to contractor for working in night time</a:t>
            </a:r>
            <a:r>
              <a:rPr lang="en-US" sz="2400" dirty="0" smtClean="0">
                <a:latin typeface="Arial" panose="020B0604020202020204" pitchFamily="34" charset="0"/>
                <a:cs typeface="Arial" panose="020B0604020202020204" pitchFamily="34" charset="0"/>
              </a:rPr>
              <a:t>.</a:t>
            </a:r>
          </a:p>
          <a:p>
            <a:pPr algn="just">
              <a:lnSpc>
                <a:spcPct val="150000"/>
              </a:lnSpc>
              <a:buNone/>
            </a:pPr>
            <a:endParaRPr lang="en-US" sz="2400" dirty="0">
              <a:latin typeface="Arial" panose="020B0604020202020204" pitchFamily="34" charset="0"/>
              <a:cs typeface="Arial" panose="020B0604020202020204" pitchFamily="34" charset="0"/>
            </a:endParaRPr>
          </a:p>
        </p:txBody>
      </p:sp>
    </p:spTree>
    <p:extLst>
      <p:ext uri="{BB962C8B-B14F-4D97-AF65-F5344CB8AC3E}">
        <p14:creationId xmlns="" xmlns:p14="http://schemas.microsoft.com/office/powerpoint/2010/main" val="88109275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15962"/>
          </a:xfrm>
        </p:spPr>
        <p:txBody>
          <a:bodyPr/>
          <a:lstStyle/>
          <a:p>
            <a:pPr algn="r"/>
            <a:r>
              <a:rPr lang="en-IN" sz="4000" b="1" dirty="0" smtClean="0">
                <a:solidFill>
                  <a:srgbClr val="C00000"/>
                </a:solidFill>
                <a:latin typeface="Arial" panose="020B0604020202020204" pitchFamily="34" charset="0"/>
                <a:cs typeface="Arial" panose="020B0604020202020204" pitchFamily="34" charset="0"/>
              </a:rPr>
              <a:t>Contd..</a:t>
            </a:r>
            <a:endParaRPr lang="en-US" sz="4000" b="1" dirty="0">
              <a:solidFill>
                <a:srgbClr val="C00000"/>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57200" y="914400"/>
            <a:ext cx="8229600" cy="5135563"/>
          </a:xfrm>
        </p:spPr>
        <p:txBody>
          <a:bodyPr>
            <a:noAutofit/>
          </a:bodyPr>
          <a:lstStyle/>
          <a:p>
            <a:pPr algn="just"/>
            <a:r>
              <a:rPr lang="en-US" sz="2400" dirty="0">
                <a:latin typeface="Arial" panose="020B0604020202020204" pitchFamily="34" charset="0"/>
                <a:cs typeface="Arial" panose="020B0604020202020204" pitchFamily="34" charset="0"/>
              </a:rPr>
              <a:t>For proper  execution,  the work site  shall  be  properly illuminated  and  the following arrangement  shall  be made by the contractor at his own expenses </a:t>
            </a:r>
            <a:r>
              <a:rPr lang="en-US" sz="2400" dirty="0" smtClean="0">
                <a:latin typeface="Arial" panose="020B0604020202020204" pitchFamily="34" charset="0"/>
                <a:cs typeface="Arial" panose="020B0604020202020204" pitchFamily="34" charset="0"/>
              </a:rPr>
              <a:t>:-</a:t>
            </a:r>
            <a:endParaRPr lang="en-US" sz="2400" dirty="0">
              <a:latin typeface="Arial" panose="020B0604020202020204" pitchFamily="34" charset="0"/>
              <a:cs typeface="Arial" panose="020B0604020202020204" pitchFamily="34" charset="0"/>
            </a:endParaRPr>
          </a:p>
          <a:p>
            <a:pPr lvl="0" algn="just"/>
            <a:r>
              <a:rPr lang="en-US" sz="2400" dirty="0" smtClean="0">
                <a:latin typeface="Arial" panose="020B0604020202020204" pitchFamily="34" charset="0"/>
                <a:cs typeface="Arial" panose="020B0604020202020204" pitchFamily="34" charset="0"/>
              </a:rPr>
              <a:t>Two </a:t>
            </a:r>
            <a:r>
              <a:rPr lang="en-US" sz="2400" dirty="0">
                <a:latin typeface="Arial" panose="020B0604020202020204" pitchFamily="34" charset="0"/>
                <a:cs typeface="Arial" panose="020B0604020202020204" pitchFamily="34" charset="0"/>
              </a:rPr>
              <a:t>Nos. of DG sets of 25 KVA capacity of each with mobile arrangement to give illumination of 16 nos. of 1000 watt halogen lamps with suitable wiring shall be installed at the work site</a:t>
            </a:r>
            <a:r>
              <a:rPr lang="en-US" sz="2400" dirty="0" smtClean="0">
                <a:latin typeface="Arial" panose="020B0604020202020204" pitchFamily="34" charset="0"/>
                <a:cs typeface="Arial" panose="020B0604020202020204" pitchFamily="34" charset="0"/>
              </a:rPr>
              <a:t>.</a:t>
            </a:r>
            <a:endParaRPr lang="en-US" sz="2400" dirty="0">
              <a:latin typeface="Arial" panose="020B0604020202020204" pitchFamily="34" charset="0"/>
              <a:cs typeface="Arial" panose="020B0604020202020204" pitchFamily="34" charset="0"/>
            </a:endParaRPr>
          </a:p>
          <a:p>
            <a:pPr lvl="0" algn="just"/>
            <a:r>
              <a:rPr lang="en-US" sz="2400" dirty="0">
                <a:latin typeface="Arial" panose="020B0604020202020204" pitchFamily="34" charset="0"/>
                <a:cs typeface="Arial" panose="020B0604020202020204" pitchFamily="34" charset="0"/>
              </a:rPr>
              <a:t>Pumps with </a:t>
            </a:r>
            <a:r>
              <a:rPr lang="en-US" sz="2400" dirty="0" err="1">
                <a:latin typeface="Arial" panose="020B0604020202020204" pitchFamily="34" charset="0"/>
                <a:cs typeface="Arial" panose="020B0604020202020204" pitchFamily="34" charset="0"/>
              </a:rPr>
              <a:t>Gensets</a:t>
            </a:r>
            <a:r>
              <a:rPr lang="en-US" sz="2400" dirty="0">
                <a:latin typeface="Arial" panose="020B0604020202020204" pitchFamily="34" charset="0"/>
                <a:cs typeface="Arial" panose="020B0604020202020204" pitchFamily="34" charset="0"/>
              </a:rPr>
              <a:t> to bail out water/mud encountered during excavation of earth i.e. dewatering wherever required</a:t>
            </a:r>
            <a:r>
              <a:rPr lang="en-US" sz="2400" dirty="0" smtClean="0">
                <a:latin typeface="Arial" panose="020B0604020202020204" pitchFamily="34" charset="0"/>
                <a:cs typeface="Arial" panose="020B0604020202020204" pitchFamily="34" charset="0"/>
              </a:rPr>
              <a:t>..</a:t>
            </a:r>
            <a:endParaRPr lang="en-US" sz="2400" dirty="0">
              <a:latin typeface="Arial" panose="020B0604020202020204" pitchFamily="34" charset="0"/>
              <a:cs typeface="Arial" panose="020B0604020202020204" pitchFamily="34" charset="0"/>
            </a:endParaRPr>
          </a:p>
          <a:p>
            <a:pPr algn="just"/>
            <a:r>
              <a:rPr lang="en-US" sz="2400" dirty="0">
                <a:latin typeface="Arial" panose="020B0604020202020204" pitchFamily="34" charset="0"/>
                <a:cs typeface="Arial" panose="020B0604020202020204" pitchFamily="34" charset="0"/>
              </a:rPr>
              <a:t>No Construction equipment shall be supplied by the </a:t>
            </a:r>
            <a:r>
              <a:rPr lang="en-US" sz="2400" dirty="0" smtClean="0">
                <a:latin typeface="Arial" panose="020B0604020202020204" pitchFamily="34" charset="0"/>
                <a:cs typeface="Arial" panose="020B0604020202020204" pitchFamily="34" charset="0"/>
              </a:rPr>
              <a:t>DoAT.</a:t>
            </a:r>
            <a:endParaRPr lang="en-US" sz="2400" dirty="0">
              <a:latin typeface="Arial" panose="020B0604020202020204" pitchFamily="34" charset="0"/>
              <a:cs typeface="Arial" panose="020B0604020202020204" pitchFamily="34" charset="0"/>
            </a:endParaRPr>
          </a:p>
        </p:txBody>
      </p:sp>
    </p:spTree>
    <p:extLst>
      <p:ext uri="{BB962C8B-B14F-4D97-AF65-F5344CB8AC3E}">
        <p14:creationId xmlns="" xmlns:p14="http://schemas.microsoft.com/office/powerpoint/2010/main" val="242933178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3175</TotalTime>
  <Words>1033</Words>
  <Application>Microsoft Office PowerPoint</Application>
  <PresentationFormat>On-screen Show (4:3)</PresentationFormat>
  <Paragraphs>205</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Slide 1</vt:lpstr>
      <vt:lpstr>Brief Scope of Work</vt:lpstr>
      <vt:lpstr>Contd..</vt:lpstr>
      <vt:lpstr>Mandatory (Minimum) Construction Equipment</vt:lpstr>
      <vt:lpstr>Contd..</vt:lpstr>
      <vt:lpstr>Slide 6</vt:lpstr>
      <vt:lpstr>List of Engineers Required</vt:lpstr>
      <vt:lpstr>Equipment for Night working</vt:lpstr>
      <vt:lpstr>Contd..</vt:lpstr>
      <vt:lpstr>Laboratory Equipment Required</vt:lpstr>
      <vt:lpstr>Contd..</vt:lpstr>
      <vt:lpstr>Contd..</vt:lpstr>
      <vt:lpstr>Important Instruction to Bidder</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Nirmalya Chakraborti</dc:creator>
  <cp:lastModifiedBy>Pelden</cp:lastModifiedBy>
  <cp:revision>62</cp:revision>
  <dcterms:created xsi:type="dcterms:W3CDTF">2020-01-08T13:01:42Z</dcterms:created>
  <dcterms:modified xsi:type="dcterms:W3CDTF">2020-01-15T05:31:22Z</dcterms:modified>
</cp:coreProperties>
</file>